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_rels/presentation.xml.rels" ContentType="application/vnd.openxmlformats-package.relationships+xml"/>
  <Override PartName="/ppt/media/image13.svg" ContentType="image/svg"/>
  <Override PartName="/ppt/media/image10.jpeg" ContentType="image/jpeg"/>
  <Override PartName="/ppt/media/image18.png" ContentType="image/png"/>
  <Override PartName="/ppt/media/image20.png" ContentType="image/png"/>
  <Override PartName="/ppt/media/media9.mp4" ContentType="video/mp4"/>
  <Override PartName="/ppt/media/image12.png" ContentType="image/png"/>
  <Override PartName="/ppt/media/image19.png" ContentType="image/png"/>
  <Override PartName="/ppt/media/image15.png" ContentType="image/png"/>
  <Override PartName="/ppt/media/image1.png" ContentType="image/png"/>
  <Override PartName="/ppt/media/image3.svg" ContentType="image/svg"/>
  <Override PartName="/ppt/media/image4.png" ContentType="image/png"/>
  <Override PartName="/ppt/media/image14.png" ContentType="image/png"/>
  <Override PartName="/ppt/media/image5.png" ContentType="image/png"/>
  <Override PartName="/ppt/media/image6.svg" ContentType="image/svg"/>
  <Override PartName="/ppt/media/image16.png" ContentType="image/png"/>
  <Override PartName="/ppt/media/image7.png" ContentType="image/png"/>
  <Override PartName="/ppt/media/image2.png" ContentType="image/png"/>
  <Override PartName="/ppt/media/image11.png" ContentType="image/png"/>
  <Override PartName="/ppt/media/image8.png" ContentType="image/png"/>
  <Override PartName="/ppt/media/image1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90FA155-BC64-4A8D-B8DC-9D945012A09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103F4C79-0059-4C0E-BF5E-62C2F4EA300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9AC08E5F-A0B4-4D8E-9D5D-7964DE72EF0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F676D61-AEA7-469A-8A55-CE9C20CAECE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CFF90D5-BEC7-4BD9-B747-3D1800CB205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E5860CC-BDDA-4F56-B68D-B5ADFEAB758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18AF61F-3F1E-4229-AC81-325217D2C33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40CBD0BC-BF14-4FBB-A40E-BD1BF721DC5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B27E8F21-8042-4E86-AB1A-0E58186A3E7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B91BE302-6A9D-4753-B674-3F20B19B29E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EB5296B8-DD0A-405D-BB44-D92958BACB9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&lt;fecha/hora&gt;</a:t>
            </a:r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C7405E1-3EF3-44AA-B6DC-51C1747E416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&lt;fecha/hora&gt;</a:t>
            </a:r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8A516AF-6DE6-4EE0-9FF6-114723820B2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Pulse para editar el formato de texto del esquema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Segundo nivel del esquema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Tercer nivel del esquema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Cuarto nivel del esquema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Quinto nivel del esquema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Sexto nivel del esquema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Séptimo nivel del esquema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&lt;fecha/hora&gt;</a:t>
            </a:r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006E6BB-1A13-4A95-9E79-738FFFD7C25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&lt;fecha/hora&gt;</a:t>
            </a:r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437BEC2-09EF-4B8F-BF80-9C70E6E6B7A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&lt;fecha/hora&gt;</a:t>
            </a:r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AEF15D6-3AC9-4F40-A46F-94B6CBF757D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&lt;fecha/hora&gt;</a:t>
            </a:r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706EF99-857F-4472-B7F4-8DDEAF20574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trike="noStrike" u="none" cap="all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&lt;fecha/hora&gt;</a:t>
            </a:r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FC2D29E-23E0-4652-A76C-9932AF3A79B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&lt;fecha/hora&gt;</a:t>
            </a:r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1ABCB1E-E575-4374-A06F-AA3AD57DD5E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&lt;fecha/hora&gt;</a:t>
            </a:r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5A0466F-7084-4956-B2FE-8EFD2D6601C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&lt;fecha/hora&gt;</a:t>
            </a:r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6A3895E-DBD2-4C4E-8716-BC48A52B2EB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&lt;fecha/hora&gt;</a:t>
            </a:r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E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trike="noStrike" u="none">
                <a:solidFill>
                  <a:srgbClr val="000000"/>
                </a:solidFill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C70BCAF-F079-4CFA-AD94-7E74CA679D3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Pulse para editar el formato del texto de título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Pulse para editar el formato de texto del esquema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Segundo nivel del esquema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Tercer nivel del esquema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Cuarto nivel del esquema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Quinto nivel del esquema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Sexto nivel del esquema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Séptimo nivel del esquema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2.png"/><Relationship Id="rId5" Type="http://schemas.openxmlformats.org/officeDocument/2006/relationships/image" Target="../media/image3.svg"/><Relationship Id="rId6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5.png"/><Relationship Id="rId5" Type="http://schemas.openxmlformats.org/officeDocument/2006/relationships/image" Target="../media/image6.sv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2.png"/><Relationship Id="rId5" Type="http://schemas.openxmlformats.org/officeDocument/2006/relationships/image" Target="../media/image3.svg"/><Relationship Id="rId6" Type="http://schemas.openxmlformats.org/officeDocument/2006/relationships/video" Target="../media/media9.mp4"/><Relationship Id="rId7" Type="http://schemas.microsoft.com/office/2007/relationships/media" Target="../media/media9.mp4"/><Relationship Id="rId8" Type="http://schemas.openxmlformats.org/officeDocument/2006/relationships/image" Target="../media/image10.jpeg"/><Relationship Id="rId9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svg"/><Relationship Id="rId4" Type="http://schemas.openxmlformats.org/officeDocument/2006/relationships/image" Target="../media/image12.png"/><Relationship Id="rId5" Type="http://schemas.openxmlformats.org/officeDocument/2006/relationships/image" Target="../media/image13.sv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2.png"/><Relationship Id="rId3" Type="http://schemas.openxmlformats.org/officeDocument/2006/relationships/image" Target="../media/image13.svg"/><Relationship Id="rId4" Type="http://schemas.openxmlformats.org/officeDocument/2006/relationships/image" Target="../media/image12.png"/><Relationship Id="rId5" Type="http://schemas.openxmlformats.org/officeDocument/2006/relationships/image" Target="../media/image13.sv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svg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3.svg"/><Relationship Id="rId6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5.png"/><Relationship Id="rId6" Type="http://schemas.openxmlformats.org/officeDocument/2006/relationships/image" Target="../media/image6.svg"/><Relationship Id="rId7" Type="http://schemas.openxmlformats.org/officeDocument/2006/relationships/image" Target="../media/image5.png"/><Relationship Id="rId8" Type="http://schemas.openxmlformats.org/officeDocument/2006/relationships/image" Target="../media/image6.sv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2.png"/><Relationship Id="rId5" Type="http://schemas.openxmlformats.org/officeDocument/2006/relationships/image" Target="../media/image3.svg"/><Relationship Id="rId6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TextBox 3"/>
          <p:cNvSpPr/>
          <p:nvPr/>
        </p:nvSpPr>
        <p:spPr>
          <a:xfrm>
            <a:off x="1028880" y="3543840"/>
            <a:ext cx="16230240" cy="48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383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0200" strike="noStrike" u="none">
                <a:solidFill>
                  <a:srgbClr val="ffffff"/>
                </a:solidFill>
                <a:uFillTx/>
                <a:latin typeface="Muli Bold"/>
                <a:ea typeface="Muli Bold"/>
              </a:rPr>
              <a:t>Through the radar mirror: unveiling terrestrial processes with SAR</a:t>
            </a:r>
            <a:endParaRPr b="0" lang="es-ES" sz="10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ts val="9383"/>
              </a:lnSpc>
            </a:pP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AutoShape 4"/>
          <p:cNvSpPr/>
          <p:nvPr/>
        </p:nvSpPr>
        <p:spPr>
          <a:xfrm>
            <a:off x="1330200" y="8487720"/>
            <a:ext cx="15627240" cy="360"/>
          </a:xfrm>
          <a:prstGeom prst="line">
            <a:avLst/>
          </a:prstGeom>
          <a:ln w="19050">
            <a:solidFill>
              <a:srgbClr val="c3fc0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" name="Freeform 5"/>
          <p:cNvSpPr/>
          <p:nvPr/>
        </p:nvSpPr>
        <p:spPr>
          <a:xfrm>
            <a:off x="-1192320" y="-125280"/>
            <a:ext cx="5944320" cy="1242360"/>
          </a:xfrm>
          <a:custGeom>
            <a:avLst/>
            <a:gdLst>
              <a:gd name="textAreaLeft" fmla="*/ 0 w 5944320"/>
              <a:gd name="textAreaRight" fmla="*/ 5944680 w 5944320"/>
              <a:gd name="textAreaTop" fmla="*/ 0 h 1242360"/>
              <a:gd name="textAreaBottom" fmla="*/ 1242720 h 1242360"/>
            </a:gdLst>
            <a:ahLst/>
            <a:rect l="textAreaLeft" t="textAreaTop" r="textAreaRight" b="textAreaBottom"/>
            <a:pathLst>
              <a:path w="5944640" h="1242609">
                <a:moveTo>
                  <a:pt x="0" y="0"/>
                </a:moveTo>
                <a:lnTo>
                  <a:pt x="5944640" y="0"/>
                </a:lnTo>
                <a:lnTo>
                  <a:pt x="5944640" y="1242609"/>
                </a:lnTo>
                <a:lnTo>
                  <a:pt x="0" y="124260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Freeform 6"/>
          <p:cNvSpPr/>
          <p:nvPr/>
        </p:nvSpPr>
        <p:spPr>
          <a:xfrm flipH="1">
            <a:off x="13535640" y="-125280"/>
            <a:ext cx="5944320" cy="1242360"/>
          </a:xfrm>
          <a:custGeom>
            <a:avLst/>
            <a:gdLst>
              <a:gd name="textAreaLeft" fmla="*/ 360 w 5944320"/>
              <a:gd name="textAreaRight" fmla="*/ 5945040 w 5944320"/>
              <a:gd name="textAreaTop" fmla="*/ 0 h 1242360"/>
              <a:gd name="textAreaBottom" fmla="*/ 1242720 h 1242360"/>
            </a:gdLst>
            <a:ahLst/>
            <a:rect l="textAreaLeft" t="textAreaTop" r="textAreaRight" b="textAreaBottom"/>
            <a:pathLst>
              <a:path w="5944640" h="1242609">
                <a:moveTo>
                  <a:pt x="5944640" y="0"/>
                </a:moveTo>
                <a:lnTo>
                  <a:pt x="0" y="0"/>
                </a:lnTo>
                <a:lnTo>
                  <a:pt x="0" y="1242609"/>
                </a:lnTo>
                <a:lnTo>
                  <a:pt x="5944640" y="1242609"/>
                </a:lnTo>
                <a:lnTo>
                  <a:pt x="594464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TextBox 7"/>
          <p:cNvSpPr/>
          <p:nvPr/>
        </p:nvSpPr>
        <p:spPr>
          <a:xfrm>
            <a:off x="524160" y="1633680"/>
            <a:ext cx="17245080" cy="13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0488"/>
              </a:lnSpc>
            </a:pPr>
            <a:r>
              <a:rPr b="1" lang="en-US" sz="11400" strike="noStrike" u="none">
                <a:solidFill>
                  <a:srgbClr val="c3fc05"/>
                </a:solidFill>
                <a:uFillTx/>
                <a:latin typeface="Muli Bold"/>
                <a:ea typeface="Muli Bold"/>
              </a:rPr>
              <a:t> </a:t>
            </a:r>
            <a:r>
              <a:rPr b="1" lang="en-US" sz="11400" strike="noStrike" u="none">
                <a:solidFill>
                  <a:srgbClr val="c3fc05"/>
                </a:solidFill>
                <a:uFillTx/>
                <a:latin typeface="Muli Bold"/>
                <a:ea typeface="Muli Bold"/>
              </a:rPr>
              <a:t>EMBER INSIGHT</a:t>
            </a:r>
            <a:endParaRPr b="0" lang="es-ES" sz="1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TextBox 8"/>
          <p:cNvSpPr/>
          <p:nvPr/>
        </p:nvSpPr>
        <p:spPr>
          <a:xfrm>
            <a:off x="2819520" y="9091440"/>
            <a:ext cx="1264860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i="1" lang="en-US" sz="3500" strike="noStrike" u="none">
                <a:solidFill>
                  <a:srgbClr val="c3fc05"/>
                </a:solidFill>
                <a:uFillTx/>
                <a:latin typeface="Muli Italics"/>
                <a:ea typeface="Muli Italics"/>
              </a:rPr>
              <a:t>NASA SPACE APP CHALLENGE 2025</a:t>
            </a:r>
            <a:endParaRPr b="0" lang="es-ES" sz="3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224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2"/>
          <p:cNvGrpSpPr/>
          <p:nvPr/>
        </p:nvGrpSpPr>
        <p:grpSpPr>
          <a:xfrm>
            <a:off x="-303840" y="-279720"/>
            <a:ext cx="18895680" cy="6146640"/>
            <a:chOff x="-303840" y="-279720"/>
            <a:chExt cx="18895680" cy="6146640"/>
          </a:xfrm>
        </p:grpSpPr>
        <p:sp>
          <p:nvSpPr>
            <p:cNvPr id="75" name="Freeform 3"/>
            <p:cNvSpPr/>
            <p:nvPr/>
          </p:nvSpPr>
          <p:spPr>
            <a:xfrm>
              <a:off x="-303840" y="-279720"/>
              <a:ext cx="18895680" cy="6146640"/>
            </a:xfrm>
            <a:custGeom>
              <a:avLst/>
              <a:gdLst>
                <a:gd name="textAreaLeft" fmla="*/ 0 w 18895680"/>
                <a:gd name="textAreaRight" fmla="*/ 18896040 w 18895680"/>
                <a:gd name="textAreaTop" fmla="*/ 0 h 6146640"/>
                <a:gd name="textAreaBottom" fmla="*/ 6147000 h 6146640"/>
              </a:gdLst>
              <a:ahLst/>
              <a:rect l="textAreaLeft" t="textAreaTop" r="textAreaRight" b="textAreaBottom"/>
              <a:pathLst>
                <a:path w="1858271" h="604510">
                  <a:moveTo>
                    <a:pt x="0" y="0"/>
                  </a:moveTo>
                  <a:lnTo>
                    <a:pt x="1858271" y="0"/>
                  </a:lnTo>
                  <a:lnTo>
                    <a:pt x="1858271" y="604510"/>
                  </a:lnTo>
                  <a:lnTo>
                    <a:pt x="0" y="60451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76" name="Freeform 4"/>
          <p:cNvSpPr/>
          <p:nvPr/>
        </p:nvSpPr>
        <p:spPr>
          <a:xfrm>
            <a:off x="-349560" y="7151040"/>
            <a:ext cx="9492840" cy="3927240"/>
          </a:xfrm>
          <a:custGeom>
            <a:avLst/>
            <a:gdLst>
              <a:gd name="textAreaLeft" fmla="*/ 0 w 9492840"/>
              <a:gd name="textAreaRight" fmla="*/ 9493200 w 9492840"/>
              <a:gd name="textAreaTop" fmla="*/ 0 h 3927240"/>
              <a:gd name="textAreaBottom" fmla="*/ 3927600 h 3927240"/>
            </a:gdLst>
            <a:ahLst/>
            <a:rect l="textAreaLeft" t="textAreaTop" r="textAreaRight" b="textAreaBottom"/>
            <a:pathLst>
              <a:path w="9493331" h="3927512">
                <a:moveTo>
                  <a:pt x="0" y="0"/>
                </a:moveTo>
                <a:lnTo>
                  <a:pt x="9493332" y="0"/>
                </a:lnTo>
                <a:lnTo>
                  <a:pt x="9493332" y="3927513"/>
                </a:lnTo>
                <a:lnTo>
                  <a:pt x="0" y="392751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" name="Freeform 5"/>
          <p:cNvSpPr/>
          <p:nvPr/>
        </p:nvSpPr>
        <p:spPr>
          <a:xfrm flipH="1">
            <a:off x="9143280" y="7151040"/>
            <a:ext cx="9492840" cy="3927240"/>
          </a:xfrm>
          <a:custGeom>
            <a:avLst/>
            <a:gdLst>
              <a:gd name="textAreaLeft" fmla="*/ -360 w 9492840"/>
              <a:gd name="textAreaRight" fmla="*/ 9492840 w 9492840"/>
              <a:gd name="textAreaTop" fmla="*/ 0 h 3927240"/>
              <a:gd name="textAreaBottom" fmla="*/ 3927600 h 3927240"/>
            </a:gdLst>
            <a:ahLst/>
            <a:rect l="textAreaLeft" t="textAreaTop" r="textAreaRight" b="textAreaBottom"/>
            <a:pathLst>
              <a:path w="9493331" h="3927512">
                <a:moveTo>
                  <a:pt x="9493331" y="0"/>
                </a:moveTo>
                <a:lnTo>
                  <a:pt x="0" y="0"/>
                </a:lnTo>
                <a:lnTo>
                  <a:pt x="0" y="3927513"/>
                </a:lnTo>
                <a:lnTo>
                  <a:pt x="9493331" y="3927513"/>
                </a:lnTo>
                <a:lnTo>
                  <a:pt x="9493331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Freeform 6"/>
          <p:cNvSpPr/>
          <p:nvPr/>
        </p:nvSpPr>
        <p:spPr>
          <a:xfrm>
            <a:off x="8413920" y="4820760"/>
            <a:ext cx="10222920" cy="4293360"/>
          </a:xfrm>
          <a:custGeom>
            <a:avLst/>
            <a:gdLst>
              <a:gd name="textAreaLeft" fmla="*/ 0 w 10222920"/>
              <a:gd name="textAreaRight" fmla="*/ 10223280 w 10222920"/>
              <a:gd name="textAreaTop" fmla="*/ 0 h 4293360"/>
              <a:gd name="textAreaBottom" fmla="*/ 4293720 h 4293360"/>
            </a:gdLst>
            <a:ahLst/>
            <a:rect l="textAreaLeft" t="textAreaTop" r="textAreaRight" b="textAreaBottom"/>
            <a:pathLst>
              <a:path w="10223303" h="4293787">
                <a:moveTo>
                  <a:pt x="0" y="0"/>
                </a:moveTo>
                <a:lnTo>
                  <a:pt x="10223303" y="0"/>
                </a:lnTo>
                <a:lnTo>
                  <a:pt x="10223303" y="4293788"/>
                </a:lnTo>
                <a:lnTo>
                  <a:pt x="0" y="429378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Freeform 7"/>
          <p:cNvSpPr/>
          <p:nvPr/>
        </p:nvSpPr>
        <p:spPr>
          <a:xfrm>
            <a:off x="8413920" y="4594320"/>
            <a:ext cx="11300760" cy="4746240"/>
          </a:xfrm>
          <a:custGeom>
            <a:avLst/>
            <a:gdLst>
              <a:gd name="textAreaLeft" fmla="*/ 0 w 11300760"/>
              <a:gd name="textAreaRight" fmla="*/ 11301120 w 11300760"/>
              <a:gd name="textAreaTop" fmla="*/ 0 h 4746240"/>
              <a:gd name="textAreaBottom" fmla="*/ 4746600 h 4746240"/>
            </a:gdLst>
            <a:ahLst/>
            <a:rect l="textAreaLeft" t="textAreaTop" r="textAreaRight" b="textAreaBottom"/>
            <a:pathLst>
              <a:path w="11301259" h="4746529">
                <a:moveTo>
                  <a:pt x="0" y="0"/>
                </a:moveTo>
                <a:lnTo>
                  <a:pt x="11301259" y="0"/>
                </a:lnTo>
                <a:lnTo>
                  <a:pt x="11301259" y="4746528"/>
                </a:lnTo>
                <a:lnTo>
                  <a:pt x="0" y="47465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TextBox 8"/>
          <p:cNvSpPr/>
          <p:nvPr/>
        </p:nvSpPr>
        <p:spPr>
          <a:xfrm>
            <a:off x="1921680" y="7157520"/>
            <a:ext cx="5466240" cy="14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519"/>
              </a:lnSpc>
            </a:pPr>
            <a:r>
              <a:rPr b="1" lang="en-US" sz="6000" strike="noStrike" u="none">
                <a:solidFill>
                  <a:srgbClr val="c3fc05"/>
                </a:solidFill>
                <a:uFillTx/>
                <a:latin typeface="Muli Bold"/>
                <a:ea typeface="Muli Bold"/>
              </a:rPr>
              <a:t>Fires in the Chiquitania</a:t>
            </a:r>
            <a:endParaRPr b="0" lang="es-ES" sz="6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" name="AutoShape 3"/>
          <p:cNvSpPr/>
          <p:nvPr/>
        </p:nvSpPr>
        <p:spPr>
          <a:xfrm>
            <a:off x="1330200" y="8487720"/>
            <a:ext cx="15627240" cy="360"/>
          </a:xfrm>
          <a:prstGeom prst="line">
            <a:avLst/>
          </a:prstGeom>
          <a:ln w="19050">
            <a:solidFill>
              <a:srgbClr val="c3fc0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Freeform 4"/>
          <p:cNvSpPr/>
          <p:nvPr/>
        </p:nvSpPr>
        <p:spPr>
          <a:xfrm>
            <a:off x="-1192320" y="-125280"/>
            <a:ext cx="5944320" cy="1242360"/>
          </a:xfrm>
          <a:custGeom>
            <a:avLst/>
            <a:gdLst>
              <a:gd name="textAreaLeft" fmla="*/ 0 w 5944320"/>
              <a:gd name="textAreaRight" fmla="*/ 5944680 w 5944320"/>
              <a:gd name="textAreaTop" fmla="*/ 0 h 1242360"/>
              <a:gd name="textAreaBottom" fmla="*/ 1242720 h 1242360"/>
            </a:gdLst>
            <a:ahLst/>
            <a:rect l="textAreaLeft" t="textAreaTop" r="textAreaRight" b="textAreaBottom"/>
            <a:pathLst>
              <a:path w="5944640" h="1242609">
                <a:moveTo>
                  <a:pt x="0" y="0"/>
                </a:moveTo>
                <a:lnTo>
                  <a:pt x="5944640" y="0"/>
                </a:lnTo>
                <a:lnTo>
                  <a:pt x="5944640" y="1242609"/>
                </a:lnTo>
                <a:lnTo>
                  <a:pt x="0" y="124260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Freeform 5"/>
          <p:cNvSpPr/>
          <p:nvPr/>
        </p:nvSpPr>
        <p:spPr>
          <a:xfrm flipH="1">
            <a:off x="13535640" y="-125280"/>
            <a:ext cx="5944320" cy="1242360"/>
          </a:xfrm>
          <a:custGeom>
            <a:avLst/>
            <a:gdLst>
              <a:gd name="textAreaLeft" fmla="*/ 360 w 5944320"/>
              <a:gd name="textAreaRight" fmla="*/ 5945040 w 5944320"/>
              <a:gd name="textAreaTop" fmla="*/ 0 h 1242360"/>
              <a:gd name="textAreaBottom" fmla="*/ 1242720 h 1242360"/>
            </a:gdLst>
            <a:ahLst/>
            <a:rect l="textAreaLeft" t="textAreaTop" r="textAreaRight" b="textAreaBottom"/>
            <a:pathLst>
              <a:path w="5944640" h="1242609">
                <a:moveTo>
                  <a:pt x="5944640" y="0"/>
                </a:moveTo>
                <a:lnTo>
                  <a:pt x="0" y="0"/>
                </a:lnTo>
                <a:lnTo>
                  <a:pt x="0" y="1242609"/>
                </a:lnTo>
                <a:lnTo>
                  <a:pt x="5944640" y="1242609"/>
                </a:lnTo>
                <a:lnTo>
                  <a:pt x="594464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5" name="" descr="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28800" y="102888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6" name="TextBox 7"/>
          <p:cNvSpPr/>
          <p:nvPr/>
        </p:nvSpPr>
        <p:spPr>
          <a:xfrm>
            <a:off x="2819520" y="9353520"/>
            <a:ext cx="1264860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i="1" lang="en-US" sz="3500" strike="noStrike" u="none">
                <a:solidFill>
                  <a:srgbClr val="c3fc05"/>
                </a:solidFill>
                <a:uFillTx/>
                <a:latin typeface="Muli Italics"/>
                <a:ea typeface="Muli Italics"/>
              </a:rPr>
              <a:t>EMBER INSIGHT</a:t>
            </a:r>
            <a:endParaRPr b="0" lang="es-ES" sz="3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>
                <p:cTn>
                  <p:stCondLst>
                    <p:cond delay="indefinite"/>
                  </p:stCondLst>
                </p:cTn>
                <p:tgtEl>
                  <p:spTgt spid="8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314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2"/>
          <p:cNvGrpSpPr/>
          <p:nvPr/>
        </p:nvGrpSpPr>
        <p:grpSpPr>
          <a:xfrm>
            <a:off x="9871200" y="3676320"/>
            <a:ext cx="6099840" cy="4633560"/>
            <a:chOff x="9871200" y="3676320"/>
            <a:chExt cx="6099840" cy="4633560"/>
          </a:xfrm>
        </p:grpSpPr>
        <p:sp>
          <p:nvSpPr>
            <p:cNvPr id="88" name="Freeform 3"/>
            <p:cNvSpPr/>
            <p:nvPr/>
          </p:nvSpPr>
          <p:spPr>
            <a:xfrm>
              <a:off x="9871200" y="3676320"/>
              <a:ext cx="6099840" cy="4633560"/>
            </a:xfrm>
            <a:custGeom>
              <a:avLst/>
              <a:gdLst>
                <a:gd name="textAreaLeft" fmla="*/ 0 w 6099840"/>
                <a:gd name="textAreaRight" fmla="*/ 6100200 w 6099840"/>
                <a:gd name="textAreaTop" fmla="*/ 0 h 4633560"/>
                <a:gd name="textAreaBottom" fmla="*/ 4633920 h 4633560"/>
              </a:gdLst>
              <a:ahLst/>
              <a:rect l="textAreaLeft" t="textAreaTop" r="textAreaRight" b="textAreaBottom"/>
              <a:pathLst>
                <a:path w="856465" h="650589">
                  <a:moveTo>
                    <a:pt x="0" y="0"/>
                  </a:moveTo>
                  <a:lnTo>
                    <a:pt x="856465" y="0"/>
                  </a:lnTo>
                  <a:lnTo>
                    <a:pt x="856465" y="650589"/>
                  </a:lnTo>
                  <a:lnTo>
                    <a:pt x="0" y="650589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89" name="Freeform 4"/>
          <p:cNvSpPr/>
          <p:nvPr/>
        </p:nvSpPr>
        <p:spPr>
          <a:xfrm>
            <a:off x="14319360" y="7593120"/>
            <a:ext cx="5453280" cy="3182760"/>
          </a:xfrm>
          <a:custGeom>
            <a:avLst/>
            <a:gdLst>
              <a:gd name="textAreaLeft" fmla="*/ 0 w 5453280"/>
              <a:gd name="textAreaRight" fmla="*/ 5453640 w 5453280"/>
              <a:gd name="textAreaTop" fmla="*/ 0 h 3182760"/>
              <a:gd name="textAreaBottom" fmla="*/ 3183120 h 3182760"/>
            </a:gdLst>
            <a:ahLst/>
            <a:rect l="textAreaLeft" t="textAreaTop" r="textAreaRight" b="textAreaBottom"/>
            <a:pathLst>
              <a:path w="5453677" h="3182964">
                <a:moveTo>
                  <a:pt x="0" y="0"/>
                </a:moveTo>
                <a:lnTo>
                  <a:pt x="5453677" y="0"/>
                </a:lnTo>
                <a:lnTo>
                  <a:pt x="5453677" y="3182964"/>
                </a:lnTo>
                <a:lnTo>
                  <a:pt x="0" y="31829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0" name="Freeform 5"/>
          <p:cNvSpPr/>
          <p:nvPr/>
        </p:nvSpPr>
        <p:spPr>
          <a:xfrm flipH="1">
            <a:off x="-1698120" y="7593120"/>
            <a:ext cx="5453280" cy="3182760"/>
          </a:xfrm>
          <a:custGeom>
            <a:avLst/>
            <a:gdLst>
              <a:gd name="textAreaLeft" fmla="*/ 360 w 5453280"/>
              <a:gd name="textAreaRight" fmla="*/ 5454000 w 5453280"/>
              <a:gd name="textAreaTop" fmla="*/ 0 h 3182760"/>
              <a:gd name="textAreaBottom" fmla="*/ 3183120 h 3182760"/>
            </a:gdLst>
            <a:ahLst/>
            <a:rect l="textAreaLeft" t="textAreaTop" r="textAreaRight" b="textAreaBottom"/>
            <a:pathLst>
              <a:path w="5453677" h="3182964">
                <a:moveTo>
                  <a:pt x="5453678" y="0"/>
                </a:moveTo>
                <a:lnTo>
                  <a:pt x="0" y="0"/>
                </a:lnTo>
                <a:lnTo>
                  <a:pt x="0" y="3182964"/>
                </a:lnTo>
                <a:lnTo>
                  <a:pt x="5453678" y="3182964"/>
                </a:lnTo>
                <a:lnTo>
                  <a:pt x="5453678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91" name="Group 6"/>
          <p:cNvGrpSpPr/>
          <p:nvPr/>
        </p:nvGrpSpPr>
        <p:grpSpPr>
          <a:xfrm>
            <a:off x="2482200" y="1837800"/>
            <a:ext cx="3870000" cy="1054080"/>
            <a:chOff x="2482200" y="1837800"/>
            <a:chExt cx="3870000" cy="1054080"/>
          </a:xfrm>
        </p:grpSpPr>
        <p:sp>
          <p:nvSpPr>
            <p:cNvPr id="92" name="Freeform 7"/>
            <p:cNvSpPr/>
            <p:nvPr/>
          </p:nvSpPr>
          <p:spPr>
            <a:xfrm>
              <a:off x="2482200" y="1837800"/>
              <a:ext cx="3870000" cy="1053720"/>
            </a:xfrm>
            <a:custGeom>
              <a:avLst/>
              <a:gdLst>
                <a:gd name="textAreaLeft" fmla="*/ 0 w 3870000"/>
                <a:gd name="textAreaRight" fmla="*/ 3870360 w 3870000"/>
                <a:gd name="textAreaTop" fmla="*/ 0 h 1053720"/>
                <a:gd name="textAreaBottom" fmla="*/ 1054080 h 1053720"/>
              </a:gdLst>
              <a:ahLst/>
              <a:rect l="textAreaLeft" t="textAreaTop" r="textAreaRight" b="textAreaBottom"/>
              <a:pathLst>
                <a:path w="1019361" h="277640">
                  <a:moveTo>
                    <a:pt x="16002" y="0"/>
                  </a:moveTo>
                  <a:lnTo>
                    <a:pt x="1003359" y="0"/>
                  </a:lnTo>
                  <a:cubicBezTo>
                    <a:pt x="1007603" y="0"/>
                    <a:pt x="1011673" y="1686"/>
                    <a:pt x="1014674" y="4687"/>
                  </a:cubicBezTo>
                  <a:cubicBezTo>
                    <a:pt x="1017675" y="7688"/>
                    <a:pt x="1019361" y="11758"/>
                    <a:pt x="1019361" y="16002"/>
                  </a:cubicBezTo>
                  <a:lnTo>
                    <a:pt x="1019361" y="261637"/>
                  </a:lnTo>
                  <a:cubicBezTo>
                    <a:pt x="1019361" y="270475"/>
                    <a:pt x="1012197" y="277640"/>
                    <a:pt x="1003359" y="277640"/>
                  </a:cubicBezTo>
                  <a:lnTo>
                    <a:pt x="16002" y="277640"/>
                  </a:lnTo>
                  <a:cubicBezTo>
                    <a:pt x="7165" y="277640"/>
                    <a:pt x="0" y="270475"/>
                    <a:pt x="0" y="261637"/>
                  </a:cubicBezTo>
                  <a:lnTo>
                    <a:pt x="0" y="16002"/>
                  </a:lnTo>
                  <a:cubicBezTo>
                    <a:pt x="0" y="7165"/>
                    <a:pt x="7165" y="0"/>
                    <a:pt x="16002" y="0"/>
                  </a:cubicBezTo>
                  <a:close/>
                </a:path>
              </a:pathLst>
            </a:custGeom>
            <a:solidFill>
              <a:srgbClr val="000000"/>
            </a:solidFill>
            <a:ln cap="sq" w="19050">
              <a:solidFill>
                <a:srgbClr val="c3fc0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93" name="TextBox 8"/>
            <p:cNvSpPr/>
            <p:nvPr/>
          </p:nvSpPr>
          <p:spPr>
            <a:xfrm>
              <a:off x="2482200" y="2018880"/>
              <a:ext cx="3870000" cy="87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840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grpSp>
        <p:nvGrpSpPr>
          <p:cNvPr id="94" name="Group 9"/>
          <p:cNvGrpSpPr/>
          <p:nvPr/>
        </p:nvGrpSpPr>
        <p:grpSpPr>
          <a:xfrm>
            <a:off x="1883880" y="3676320"/>
            <a:ext cx="6127560" cy="4654440"/>
            <a:chOff x="1883880" y="3676320"/>
            <a:chExt cx="6127560" cy="4654440"/>
          </a:xfrm>
        </p:grpSpPr>
        <p:sp>
          <p:nvSpPr>
            <p:cNvPr id="95" name="Freeform 10"/>
            <p:cNvSpPr/>
            <p:nvPr/>
          </p:nvSpPr>
          <p:spPr>
            <a:xfrm>
              <a:off x="1883880" y="3676320"/>
              <a:ext cx="6127560" cy="4654440"/>
            </a:xfrm>
            <a:custGeom>
              <a:avLst/>
              <a:gdLst>
                <a:gd name="textAreaLeft" fmla="*/ 0 w 6127560"/>
                <a:gd name="textAreaRight" fmla="*/ 6127920 w 6127560"/>
                <a:gd name="textAreaTop" fmla="*/ 0 h 4654440"/>
                <a:gd name="textAreaBottom" fmla="*/ 4654800 h 4654440"/>
              </a:gdLst>
              <a:ahLst/>
              <a:rect l="textAreaLeft" t="textAreaTop" r="textAreaRight" b="textAreaBottom"/>
              <a:pathLst>
                <a:path w="856465" h="650589">
                  <a:moveTo>
                    <a:pt x="0" y="0"/>
                  </a:moveTo>
                  <a:lnTo>
                    <a:pt x="856465" y="0"/>
                  </a:lnTo>
                  <a:lnTo>
                    <a:pt x="856465" y="650589"/>
                  </a:lnTo>
                  <a:lnTo>
                    <a:pt x="0" y="650589"/>
                  </a:ln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96" name="Group 11"/>
          <p:cNvGrpSpPr/>
          <p:nvPr/>
        </p:nvGrpSpPr>
        <p:grpSpPr>
          <a:xfrm>
            <a:off x="10694880" y="1902960"/>
            <a:ext cx="3870000" cy="1054080"/>
            <a:chOff x="10694880" y="1902960"/>
            <a:chExt cx="3870000" cy="1054080"/>
          </a:xfrm>
        </p:grpSpPr>
        <p:sp>
          <p:nvSpPr>
            <p:cNvPr id="97" name="Freeform 12"/>
            <p:cNvSpPr/>
            <p:nvPr/>
          </p:nvSpPr>
          <p:spPr>
            <a:xfrm>
              <a:off x="10694880" y="1902960"/>
              <a:ext cx="3870000" cy="1053720"/>
            </a:xfrm>
            <a:custGeom>
              <a:avLst/>
              <a:gdLst>
                <a:gd name="textAreaLeft" fmla="*/ 0 w 3870000"/>
                <a:gd name="textAreaRight" fmla="*/ 3870360 w 3870000"/>
                <a:gd name="textAreaTop" fmla="*/ 0 h 1053720"/>
                <a:gd name="textAreaBottom" fmla="*/ 1054080 h 1053720"/>
              </a:gdLst>
              <a:ahLst/>
              <a:rect l="textAreaLeft" t="textAreaTop" r="textAreaRight" b="textAreaBottom"/>
              <a:pathLst>
                <a:path w="1019361" h="277640">
                  <a:moveTo>
                    <a:pt x="16002" y="0"/>
                  </a:moveTo>
                  <a:lnTo>
                    <a:pt x="1003359" y="0"/>
                  </a:lnTo>
                  <a:cubicBezTo>
                    <a:pt x="1007603" y="0"/>
                    <a:pt x="1011673" y="1686"/>
                    <a:pt x="1014674" y="4687"/>
                  </a:cubicBezTo>
                  <a:cubicBezTo>
                    <a:pt x="1017675" y="7688"/>
                    <a:pt x="1019361" y="11758"/>
                    <a:pt x="1019361" y="16002"/>
                  </a:cubicBezTo>
                  <a:lnTo>
                    <a:pt x="1019361" y="261637"/>
                  </a:lnTo>
                  <a:cubicBezTo>
                    <a:pt x="1019361" y="270475"/>
                    <a:pt x="1012197" y="277640"/>
                    <a:pt x="1003359" y="277640"/>
                  </a:cubicBezTo>
                  <a:lnTo>
                    <a:pt x="16002" y="277640"/>
                  </a:lnTo>
                  <a:cubicBezTo>
                    <a:pt x="7165" y="277640"/>
                    <a:pt x="0" y="270475"/>
                    <a:pt x="0" y="261637"/>
                  </a:cubicBezTo>
                  <a:lnTo>
                    <a:pt x="0" y="16002"/>
                  </a:lnTo>
                  <a:cubicBezTo>
                    <a:pt x="0" y="7165"/>
                    <a:pt x="7165" y="0"/>
                    <a:pt x="16002" y="0"/>
                  </a:cubicBezTo>
                  <a:close/>
                </a:path>
              </a:pathLst>
            </a:custGeom>
            <a:solidFill>
              <a:srgbClr val="000000"/>
            </a:solidFill>
            <a:ln cap="sq" w="19050">
              <a:solidFill>
                <a:srgbClr val="c3fc0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98" name="TextBox 13"/>
            <p:cNvSpPr/>
            <p:nvPr/>
          </p:nvSpPr>
          <p:spPr>
            <a:xfrm>
              <a:off x="10694880" y="2084040"/>
              <a:ext cx="3870000" cy="87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840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99" name="TextBox 14"/>
          <p:cNvSpPr/>
          <p:nvPr/>
        </p:nvSpPr>
        <p:spPr>
          <a:xfrm>
            <a:off x="4656600" y="726840"/>
            <a:ext cx="7973280" cy="70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519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6000" strike="noStrike" u="none">
                <a:solidFill>
                  <a:srgbClr val="c3fc05"/>
                </a:solidFill>
                <a:uFillTx/>
                <a:latin typeface="Muli Bold"/>
                <a:ea typeface="Muli Bold"/>
              </a:rPr>
              <a:t>COMPARISON</a:t>
            </a:r>
            <a:endParaRPr b="0" lang="es-ES" sz="6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0" name="TextBox 15"/>
          <p:cNvSpPr/>
          <p:nvPr/>
        </p:nvSpPr>
        <p:spPr>
          <a:xfrm>
            <a:off x="2313000" y="1969920"/>
            <a:ext cx="4039200" cy="81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197"/>
              </a:lnSpc>
            </a:pPr>
            <a:r>
              <a:rPr b="1" i="1" lang="en-US" sz="2600" strike="noStrike" u="none">
                <a:solidFill>
                  <a:srgbClr val="ffffff"/>
                </a:solidFill>
                <a:uFillTx/>
                <a:latin typeface="Muli Bold Italics"/>
                <a:ea typeface="Muli Bold Italics"/>
              </a:rPr>
              <a:t> </a:t>
            </a:r>
            <a:r>
              <a:rPr b="1" i="1" lang="en-US" sz="2600" strike="noStrike" u="none">
                <a:solidFill>
                  <a:srgbClr val="ffffff"/>
                </a:solidFill>
                <a:uFillTx/>
                <a:latin typeface="Muli Bold Italics"/>
                <a:ea typeface="Muli Bold Italics"/>
              </a:rPr>
              <a:t>IMAGEN  DE  SATELITE TRADITIONAL</a:t>
            </a:r>
            <a:endParaRPr b="0" lang="es-ES" sz="2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1" name="TextBox 16"/>
          <p:cNvSpPr/>
          <p:nvPr/>
        </p:nvSpPr>
        <p:spPr>
          <a:xfrm>
            <a:off x="10914840" y="2137320"/>
            <a:ext cx="3429720" cy="46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688"/>
              </a:lnSpc>
            </a:pPr>
            <a:r>
              <a:rPr b="1" i="1" lang="en-US" sz="3000" strike="noStrike" u="none">
                <a:solidFill>
                  <a:srgbClr val="ffffff"/>
                </a:solidFill>
                <a:uFillTx/>
                <a:latin typeface="Muli Bold Italics"/>
                <a:ea typeface="Muli Bold Italics"/>
              </a:rPr>
              <a:t>IMAGEN SAR </a:t>
            </a:r>
            <a:endParaRPr b="0" lang="es-ES" sz="3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2" name="TextBox 17"/>
          <p:cNvSpPr/>
          <p:nvPr/>
        </p:nvSpPr>
        <p:spPr>
          <a:xfrm>
            <a:off x="9871200" y="8405280"/>
            <a:ext cx="6099840" cy="7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5"/>
              </a:lnSpc>
            </a:pPr>
            <a:r>
              <a:rPr b="1" lang="en-US" sz="3200" strike="noStrike" u="none">
                <a:solidFill>
                  <a:srgbClr val="c3fc05"/>
                </a:solidFill>
                <a:uFillTx/>
                <a:latin typeface="Muli Bold"/>
                <a:ea typeface="Muli Bold"/>
              </a:rPr>
              <a:t>PREPROCESSING DATA FROM ASF, NASA</a:t>
            </a:r>
            <a:endParaRPr b="0" lang="es-E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314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2"/>
          <p:cNvGrpSpPr/>
          <p:nvPr/>
        </p:nvGrpSpPr>
        <p:grpSpPr>
          <a:xfrm>
            <a:off x="810000" y="2178360"/>
            <a:ext cx="7806600" cy="5929920"/>
            <a:chOff x="810000" y="2178360"/>
            <a:chExt cx="7806600" cy="5929920"/>
          </a:xfrm>
        </p:grpSpPr>
        <p:sp>
          <p:nvSpPr>
            <p:cNvPr id="104" name="Freeform 3"/>
            <p:cNvSpPr/>
            <p:nvPr/>
          </p:nvSpPr>
          <p:spPr>
            <a:xfrm>
              <a:off x="810000" y="2178360"/>
              <a:ext cx="7806600" cy="5929920"/>
            </a:xfrm>
            <a:custGeom>
              <a:avLst/>
              <a:gdLst>
                <a:gd name="textAreaLeft" fmla="*/ 0 w 7806600"/>
                <a:gd name="textAreaRight" fmla="*/ 7806960 w 7806600"/>
                <a:gd name="textAreaTop" fmla="*/ 0 h 5929920"/>
                <a:gd name="textAreaBottom" fmla="*/ 5930280 h 5929920"/>
              </a:gdLst>
              <a:ahLst/>
              <a:rect l="textAreaLeft" t="textAreaTop" r="textAreaRight" b="textAreaBottom"/>
              <a:pathLst>
                <a:path w="856465" h="650589">
                  <a:moveTo>
                    <a:pt x="0" y="0"/>
                  </a:moveTo>
                  <a:lnTo>
                    <a:pt x="856465" y="0"/>
                  </a:lnTo>
                  <a:lnTo>
                    <a:pt x="856465" y="650589"/>
                  </a:lnTo>
                  <a:lnTo>
                    <a:pt x="0" y="650589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05" name="Freeform 4"/>
          <p:cNvSpPr/>
          <p:nvPr/>
        </p:nvSpPr>
        <p:spPr>
          <a:xfrm>
            <a:off x="14319360" y="7593120"/>
            <a:ext cx="5453280" cy="3182760"/>
          </a:xfrm>
          <a:custGeom>
            <a:avLst/>
            <a:gdLst>
              <a:gd name="textAreaLeft" fmla="*/ 0 w 5453280"/>
              <a:gd name="textAreaRight" fmla="*/ 5453640 w 5453280"/>
              <a:gd name="textAreaTop" fmla="*/ 0 h 3182760"/>
              <a:gd name="textAreaBottom" fmla="*/ 3183120 h 3182760"/>
            </a:gdLst>
            <a:ahLst/>
            <a:rect l="textAreaLeft" t="textAreaTop" r="textAreaRight" b="textAreaBottom"/>
            <a:pathLst>
              <a:path w="5453677" h="3182964">
                <a:moveTo>
                  <a:pt x="0" y="0"/>
                </a:moveTo>
                <a:lnTo>
                  <a:pt x="5453677" y="0"/>
                </a:lnTo>
                <a:lnTo>
                  <a:pt x="5453677" y="3182964"/>
                </a:lnTo>
                <a:lnTo>
                  <a:pt x="0" y="31829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6" name="Freeform 5"/>
          <p:cNvSpPr/>
          <p:nvPr/>
        </p:nvSpPr>
        <p:spPr>
          <a:xfrm flipH="1">
            <a:off x="-1485000" y="7593120"/>
            <a:ext cx="5453280" cy="3182760"/>
          </a:xfrm>
          <a:custGeom>
            <a:avLst/>
            <a:gdLst>
              <a:gd name="textAreaLeft" fmla="*/ 360 w 5453280"/>
              <a:gd name="textAreaRight" fmla="*/ 5454000 w 5453280"/>
              <a:gd name="textAreaTop" fmla="*/ 0 h 3182760"/>
              <a:gd name="textAreaBottom" fmla="*/ 3183120 h 3182760"/>
            </a:gdLst>
            <a:ahLst/>
            <a:rect l="textAreaLeft" t="textAreaTop" r="textAreaRight" b="textAreaBottom"/>
            <a:pathLst>
              <a:path w="5453677" h="3182964">
                <a:moveTo>
                  <a:pt x="5453677" y="0"/>
                </a:moveTo>
                <a:lnTo>
                  <a:pt x="0" y="0"/>
                </a:lnTo>
                <a:lnTo>
                  <a:pt x="0" y="3182964"/>
                </a:lnTo>
                <a:lnTo>
                  <a:pt x="5453677" y="3182964"/>
                </a:lnTo>
                <a:lnTo>
                  <a:pt x="5453677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07" name="Group 6"/>
          <p:cNvGrpSpPr/>
          <p:nvPr/>
        </p:nvGrpSpPr>
        <p:grpSpPr>
          <a:xfrm>
            <a:off x="9657360" y="2178360"/>
            <a:ext cx="7806600" cy="5929920"/>
            <a:chOff x="9657360" y="2178360"/>
            <a:chExt cx="7806600" cy="5929920"/>
          </a:xfrm>
        </p:grpSpPr>
        <p:sp>
          <p:nvSpPr>
            <p:cNvPr id="108" name="Freeform 7"/>
            <p:cNvSpPr/>
            <p:nvPr/>
          </p:nvSpPr>
          <p:spPr>
            <a:xfrm>
              <a:off x="9657360" y="2178360"/>
              <a:ext cx="7806600" cy="5929920"/>
            </a:xfrm>
            <a:custGeom>
              <a:avLst/>
              <a:gdLst>
                <a:gd name="textAreaLeft" fmla="*/ 0 w 7806600"/>
                <a:gd name="textAreaRight" fmla="*/ 7806960 w 7806600"/>
                <a:gd name="textAreaTop" fmla="*/ 0 h 5929920"/>
                <a:gd name="textAreaBottom" fmla="*/ 5930280 h 5929920"/>
              </a:gdLst>
              <a:ahLst/>
              <a:rect l="textAreaLeft" t="textAreaTop" r="textAreaRight" b="textAreaBottom"/>
              <a:pathLst>
                <a:path w="856465" h="650589">
                  <a:moveTo>
                    <a:pt x="0" y="0"/>
                  </a:moveTo>
                  <a:lnTo>
                    <a:pt x="856465" y="0"/>
                  </a:lnTo>
                  <a:lnTo>
                    <a:pt x="856465" y="650589"/>
                  </a:lnTo>
                  <a:lnTo>
                    <a:pt x="0" y="650589"/>
                  </a:ln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09" name="TextBox 8"/>
          <p:cNvSpPr/>
          <p:nvPr/>
        </p:nvSpPr>
        <p:spPr>
          <a:xfrm>
            <a:off x="4947480" y="726840"/>
            <a:ext cx="8612640" cy="70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519"/>
              </a:lnSpc>
            </a:pPr>
            <a:r>
              <a:rPr b="1" lang="en-US" sz="6000" strike="noStrike" u="none">
                <a:solidFill>
                  <a:srgbClr val="c3fc05"/>
                </a:solidFill>
                <a:uFillTx/>
                <a:latin typeface="Muli Bold"/>
                <a:ea typeface="Muli Bold"/>
              </a:rPr>
              <a:t>MAIN RESULTS</a:t>
            </a:r>
            <a:endParaRPr b="0" lang="es-ES" sz="6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110" name="Group 9"/>
          <p:cNvGrpSpPr/>
          <p:nvPr/>
        </p:nvGrpSpPr>
        <p:grpSpPr>
          <a:xfrm>
            <a:off x="2309400" y="8603640"/>
            <a:ext cx="4934520" cy="995040"/>
            <a:chOff x="2309400" y="8603640"/>
            <a:chExt cx="4934520" cy="995040"/>
          </a:xfrm>
        </p:grpSpPr>
        <p:sp>
          <p:nvSpPr>
            <p:cNvPr id="111" name="Freeform 10"/>
            <p:cNvSpPr/>
            <p:nvPr/>
          </p:nvSpPr>
          <p:spPr>
            <a:xfrm>
              <a:off x="2309400" y="8603640"/>
              <a:ext cx="4934520" cy="995040"/>
            </a:xfrm>
            <a:custGeom>
              <a:avLst/>
              <a:gdLst>
                <a:gd name="textAreaLeft" fmla="*/ 0 w 4934520"/>
                <a:gd name="textAreaRight" fmla="*/ 4934880 w 4934520"/>
                <a:gd name="textAreaTop" fmla="*/ 0 h 995040"/>
                <a:gd name="textAreaBottom" fmla="*/ 995400 h 995040"/>
              </a:gdLst>
              <a:ahLst/>
              <a:rect l="textAreaLeft" t="textAreaTop" r="textAreaRight" b="textAreaBottom"/>
              <a:pathLst>
                <a:path w="1739855" h="350919">
                  <a:moveTo>
                    <a:pt x="12551" y="0"/>
                  </a:moveTo>
                  <a:lnTo>
                    <a:pt x="1727304" y="0"/>
                  </a:lnTo>
                  <a:cubicBezTo>
                    <a:pt x="1730633" y="0"/>
                    <a:pt x="1733825" y="1322"/>
                    <a:pt x="1736179" y="3676"/>
                  </a:cubicBezTo>
                  <a:cubicBezTo>
                    <a:pt x="1738533" y="6030"/>
                    <a:pt x="1739855" y="9222"/>
                    <a:pt x="1739855" y="12551"/>
                  </a:cubicBezTo>
                  <a:lnTo>
                    <a:pt x="1739855" y="338368"/>
                  </a:lnTo>
                  <a:cubicBezTo>
                    <a:pt x="1739855" y="341697"/>
                    <a:pt x="1738533" y="344889"/>
                    <a:pt x="1736179" y="347243"/>
                  </a:cubicBezTo>
                  <a:cubicBezTo>
                    <a:pt x="1733825" y="349597"/>
                    <a:pt x="1730633" y="350919"/>
                    <a:pt x="1727304" y="350919"/>
                  </a:cubicBezTo>
                  <a:lnTo>
                    <a:pt x="12551" y="350919"/>
                  </a:lnTo>
                  <a:cubicBezTo>
                    <a:pt x="9222" y="350919"/>
                    <a:pt x="6030" y="349597"/>
                    <a:pt x="3676" y="347243"/>
                  </a:cubicBezTo>
                  <a:cubicBezTo>
                    <a:pt x="1322" y="344889"/>
                    <a:pt x="0" y="341697"/>
                    <a:pt x="0" y="338368"/>
                  </a:cubicBezTo>
                  <a:lnTo>
                    <a:pt x="0" y="12551"/>
                  </a:lnTo>
                  <a:cubicBezTo>
                    <a:pt x="0" y="9222"/>
                    <a:pt x="1322" y="6030"/>
                    <a:pt x="3676" y="3676"/>
                  </a:cubicBezTo>
                  <a:cubicBezTo>
                    <a:pt x="6030" y="1322"/>
                    <a:pt x="9222" y="0"/>
                    <a:pt x="12551" y="0"/>
                  </a:cubicBezTo>
                  <a:close/>
                </a:path>
              </a:pathLst>
            </a:custGeom>
            <a:solidFill>
              <a:srgbClr val="000000"/>
            </a:solidFill>
            <a:ln cap="sq" w="19050">
              <a:solidFill>
                <a:srgbClr val="c3fc0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2" name="TextBox 11"/>
            <p:cNvSpPr/>
            <p:nvPr/>
          </p:nvSpPr>
          <p:spPr>
            <a:xfrm>
              <a:off x="2309400" y="8738640"/>
              <a:ext cx="4934520" cy="860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defTabSz="914400">
                <a:lnSpc>
                  <a:spcPts val="1840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113" name="TextBox 12"/>
          <p:cNvSpPr/>
          <p:nvPr/>
        </p:nvSpPr>
        <p:spPr>
          <a:xfrm>
            <a:off x="3175200" y="8908920"/>
            <a:ext cx="35442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89"/>
              </a:lnSpc>
            </a:pPr>
            <a:r>
              <a:rPr b="1" lang="en-US" sz="3900" strike="noStrike" u="none">
                <a:solidFill>
                  <a:srgbClr val="c3fc05"/>
                </a:solidFill>
                <a:uFillTx/>
                <a:latin typeface="Muli Bold"/>
                <a:ea typeface="Muli Bold"/>
              </a:rPr>
              <a:t>MODIS/VIIRS.</a:t>
            </a:r>
            <a:endParaRPr b="0" lang="es-ES" sz="3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114" name="Group 13"/>
          <p:cNvGrpSpPr/>
          <p:nvPr/>
        </p:nvGrpSpPr>
        <p:grpSpPr>
          <a:xfrm>
            <a:off x="11093400" y="8599680"/>
            <a:ext cx="4934520" cy="995040"/>
            <a:chOff x="11093400" y="8599680"/>
            <a:chExt cx="4934520" cy="995040"/>
          </a:xfrm>
        </p:grpSpPr>
        <p:sp>
          <p:nvSpPr>
            <p:cNvPr id="115" name="Freeform 14"/>
            <p:cNvSpPr/>
            <p:nvPr/>
          </p:nvSpPr>
          <p:spPr>
            <a:xfrm>
              <a:off x="11093400" y="8599680"/>
              <a:ext cx="4934520" cy="995040"/>
            </a:xfrm>
            <a:custGeom>
              <a:avLst/>
              <a:gdLst>
                <a:gd name="textAreaLeft" fmla="*/ 0 w 4934520"/>
                <a:gd name="textAreaRight" fmla="*/ 4934880 w 4934520"/>
                <a:gd name="textAreaTop" fmla="*/ 0 h 995040"/>
                <a:gd name="textAreaBottom" fmla="*/ 995400 h 995040"/>
              </a:gdLst>
              <a:ahLst/>
              <a:rect l="textAreaLeft" t="textAreaTop" r="textAreaRight" b="textAreaBottom"/>
              <a:pathLst>
                <a:path w="1739855" h="350919">
                  <a:moveTo>
                    <a:pt x="12551" y="0"/>
                  </a:moveTo>
                  <a:lnTo>
                    <a:pt x="1727304" y="0"/>
                  </a:lnTo>
                  <a:cubicBezTo>
                    <a:pt x="1730633" y="0"/>
                    <a:pt x="1733825" y="1322"/>
                    <a:pt x="1736179" y="3676"/>
                  </a:cubicBezTo>
                  <a:cubicBezTo>
                    <a:pt x="1738533" y="6030"/>
                    <a:pt x="1739855" y="9222"/>
                    <a:pt x="1739855" y="12551"/>
                  </a:cubicBezTo>
                  <a:lnTo>
                    <a:pt x="1739855" y="338368"/>
                  </a:lnTo>
                  <a:cubicBezTo>
                    <a:pt x="1739855" y="341697"/>
                    <a:pt x="1738533" y="344889"/>
                    <a:pt x="1736179" y="347243"/>
                  </a:cubicBezTo>
                  <a:cubicBezTo>
                    <a:pt x="1733825" y="349597"/>
                    <a:pt x="1730633" y="350919"/>
                    <a:pt x="1727304" y="350919"/>
                  </a:cubicBezTo>
                  <a:lnTo>
                    <a:pt x="12551" y="350919"/>
                  </a:lnTo>
                  <a:cubicBezTo>
                    <a:pt x="9222" y="350919"/>
                    <a:pt x="6030" y="349597"/>
                    <a:pt x="3676" y="347243"/>
                  </a:cubicBezTo>
                  <a:cubicBezTo>
                    <a:pt x="1322" y="344889"/>
                    <a:pt x="0" y="341697"/>
                    <a:pt x="0" y="338368"/>
                  </a:cubicBezTo>
                  <a:lnTo>
                    <a:pt x="0" y="12551"/>
                  </a:lnTo>
                  <a:cubicBezTo>
                    <a:pt x="0" y="9222"/>
                    <a:pt x="1322" y="6030"/>
                    <a:pt x="3676" y="3676"/>
                  </a:cubicBezTo>
                  <a:cubicBezTo>
                    <a:pt x="6030" y="1322"/>
                    <a:pt x="9222" y="0"/>
                    <a:pt x="12551" y="0"/>
                  </a:cubicBezTo>
                  <a:close/>
                </a:path>
              </a:pathLst>
            </a:custGeom>
            <a:solidFill>
              <a:srgbClr val="000000"/>
            </a:solidFill>
            <a:ln cap="sq" w="19050">
              <a:solidFill>
                <a:srgbClr val="c3fc0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6" name="TextBox 15"/>
            <p:cNvSpPr/>
            <p:nvPr/>
          </p:nvSpPr>
          <p:spPr>
            <a:xfrm>
              <a:off x="11093400" y="8734680"/>
              <a:ext cx="4934520" cy="860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defTabSz="914400">
                <a:lnSpc>
                  <a:spcPts val="1840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117" name="TextBox 16"/>
          <p:cNvSpPr/>
          <p:nvPr/>
        </p:nvSpPr>
        <p:spPr>
          <a:xfrm>
            <a:off x="11569320" y="8904600"/>
            <a:ext cx="42393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589"/>
              </a:lnSpc>
            </a:pPr>
            <a:r>
              <a:rPr b="1" lang="en-US" sz="3900" strike="noStrike" u="none">
                <a:solidFill>
                  <a:srgbClr val="c3fc05"/>
                </a:solidFill>
                <a:uFillTx/>
                <a:latin typeface="Muli Bold"/>
                <a:ea typeface="Muli Bold"/>
              </a:rPr>
              <a:t> </a:t>
            </a:r>
            <a:r>
              <a:rPr b="1" lang="en-US" sz="3900" strike="noStrike" u="none">
                <a:solidFill>
                  <a:srgbClr val="c3fc05"/>
                </a:solidFill>
                <a:uFillTx/>
                <a:latin typeface="Muli Bold"/>
                <a:ea typeface="Muli Bold"/>
              </a:rPr>
              <a:t>Sentinel-1 (SAR)</a:t>
            </a:r>
            <a:endParaRPr b="0" lang="es-ES" sz="39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314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reeform 2"/>
          <p:cNvSpPr/>
          <p:nvPr/>
        </p:nvSpPr>
        <p:spPr>
          <a:xfrm>
            <a:off x="14319360" y="7593120"/>
            <a:ext cx="5453280" cy="3182760"/>
          </a:xfrm>
          <a:custGeom>
            <a:avLst/>
            <a:gdLst>
              <a:gd name="textAreaLeft" fmla="*/ 0 w 5453280"/>
              <a:gd name="textAreaRight" fmla="*/ 5453640 w 5453280"/>
              <a:gd name="textAreaTop" fmla="*/ 0 h 3182760"/>
              <a:gd name="textAreaBottom" fmla="*/ 3183120 h 3182760"/>
            </a:gdLst>
            <a:ahLst/>
            <a:rect l="textAreaLeft" t="textAreaTop" r="textAreaRight" b="textAreaBottom"/>
            <a:pathLst>
              <a:path w="5453677" h="3182964">
                <a:moveTo>
                  <a:pt x="0" y="0"/>
                </a:moveTo>
                <a:lnTo>
                  <a:pt x="5453677" y="0"/>
                </a:lnTo>
                <a:lnTo>
                  <a:pt x="5453677" y="3182964"/>
                </a:lnTo>
                <a:lnTo>
                  <a:pt x="0" y="31829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19" name="Group 3"/>
          <p:cNvGrpSpPr/>
          <p:nvPr/>
        </p:nvGrpSpPr>
        <p:grpSpPr>
          <a:xfrm>
            <a:off x="3105000" y="1854720"/>
            <a:ext cx="12077640" cy="6211800"/>
            <a:chOff x="3105000" y="1854720"/>
            <a:chExt cx="12077640" cy="6211800"/>
          </a:xfrm>
        </p:grpSpPr>
        <p:sp>
          <p:nvSpPr>
            <p:cNvPr id="120" name="Freeform 4"/>
            <p:cNvSpPr/>
            <p:nvPr/>
          </p:nvSpPr>
          <p:spPr>
            <a:xfrm>
              <a:off x="3105000" y="1854720"/>
              <a:ext cx="12077640" cy="6211800"/>
            </a:xfrm>
            <a:custGeom>
              <a:avLst/>
              <a:gdLst>
                <a:gd name="textAreaLeft" fmla="*/ 0 w 12077640"/>
                <a:gd name="textAreaRight" fmla="*/ 12078000 w 12077640"/>
                <a:gd name="textAreaTop" fmla="*/ 0 h 6211800"/>
                <a:gd name="textAreaBottom" fmla="*/ 6212160 h 6211800"/>
              </a:gdLst>
              <a:ahLst/>
              <a:rect l="textAreaLeft" t="textAreaTop" r="textAreaRight" b="textAreaBottom"/>
              <a:pathLst>
                <a:path w="1264931" h="650589">
                  <a:moveTo>
                    <a:pt x="0" y="0"/>
                  </a:moveTo>
                  <a:lnTo>
                    <a:pt x="1264931" y="0"/>
                  </a:lnTo>
                  <a:lnTo>
                    <a:pt x="1264931" y="650589"/>
                  </a:lnTo>
                  <a:lnTo>
                    <a:pt x="0" y="650589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21" name="Freeform 5"/>
          <p:cNvSpPr/>
          <p:nvPr/>
        </p:nvSpPr>
        <p:spPr>
          <a:xfrm flipH="1">
            <a:off x="-1698120" y="7593120"/>
            <a:ext cx="5453280" cy="3182760"/>
          </a:xfrm>
          <a:custGeom>
            <a:avLst/>
            <a:gdLst>
              <a:gd name="textAreaLeft" fmla="*/ 360 w 5453280"/>
              <a:gd name="textAreaRight" fmla="*/ 5454000 w 5453280"/>
              <a:gd name="textAreaTop" fmla="*/ 0 h 3182760"/>
              <a:gd name="textAreaBottom" fmla="*/ 3183120 h 3182760"/>
            </a:gdLst>
            <a:ahLst/>
            <a:rect l="textAreaLeft" t="textAreaTop" r="textAreaRight" b="textAreaBottom"/>
            <a:pathLst>
              <a:path w="5453677" h="3182964">
                <a:moveTo>
                  <a:pt x="5453678" y="0"/>
                </a:moveTo>
                <a:lnTo>
                  <a:pt x="0" y="0"/>
                </a:lnTo>
                <a:lnTo>
                  <a:pt x="0" y="3182964"/>
                </a:lnTo>
                <a:lnTo>
                  <a:pt x="5453678" y="3182964"/>
                </a:lnTo>
                <a:lnTo>
                  <a:pt x="5453678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2" name="TextBox 6"/>
          <p:cNvSpPr/>
          <p:nvPr/>
        </p:nvSpPr>
        <p:spPr>
          <a:xfrm>
            <a:off x="-1698120" y="546840"/>
            <a:ext cx="7973280" cy="70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519"/>
              </a:lnSpc>
            </a:pPr>
            <a:r>
              <a:rPr b="1" lang="en-US" sz="6000" strike="noStrike" u="none">
                <a:solidFill>
                  <a:srgbClr val="c3fc05"/>
                </a:solidFill>
                <a:uFillTx/>
                <a:latin typeface="Muli Bold"/>
                <a:ea typeface="Muli Bold"/>
              </a:rPr>
              <a:t>DEMO</a:t>
            </a:r>
            <a:endParaRPr b="0" lang="es-ES" sz="6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123" name="Group 7"/>
          <p:cNvGrpSpPr/>
          <p:nvPr/>
        </p:nvGrpSpPr>
        <p:grpSpPr>
          <a:xfrm>
            <a:off x="5742360" y="485280"/>
            <a:ext cx="6385320" cy="1086480"/>
            <a:chOff x="5742360" y="485280"/>
            <a:chExt cx="6385320" cy="1086480"/>
          </a:xfrm>
        </p:grpSpPr>
        <p:sp>
          <p:nvSpPr>
            <p:cNvPr id="124" name="Freeform 8"/>
            <p:cNvSpPr/>
            <p:nvPr/>
          </p:nvSpPr>
          <p:spPr>
            <a:xfrm>
              <a:off x="5742360" y="485280"/>
              <a:ext cx="6385320" cy="1086120"/>
            </a:xfrm>
            <a:custGeom>
              <a:avLst/>
              <a:gdLst>
                <a:gd name="textAreaLeft" fmla="*/ 0 w 6385320"/>
                <a:gd name="textAreaRight" fmla="*/ 6385680 w 6385320"/>
                <a:gd name="textAreaTop" fmla="*/ 0 h 1086120"/>
                <a:gd name="textAreaBottom" fmla="*/ 1086480 h 1086120"/>
              </a:gdLst>
              <a:ahLst/>
              <a:rect l="textAreaLeft" t="textAreaTop" r="textAreaRight" b="textAreaBottom"/>
              <a:pathLst>
                <a:path w="2426523" h="412914">
                  <a:moveTo>
                    <a:pt x="9699" y="0"/>
                  </a:moveTo>
                  <a:lnTo>
                    <a:pt x="2416824" y="0"/>
                  </a:lnTo>
                  <a:cubicBezTo>
                    <a:pt x="2419396" y="0"/>
                    <a:pt x="2421863" y="1022"/>
                    <a:pt x="2423682" y="2841"/>
                  </a:cubicBezTo>
                  <a:cubicBezTo>
                    <a:pt x="2425501" y="4660"/>
                    <a:pt x="2426523" y="7127"/>
                    <a:pt x="2426523" y="9699"/>
                  </a:cubicBezTo>
                  <a:lnTo>
                    <a:pt x="2426523" y="403214"/>
                  </a:lnTo>
                  <a:cubicBezTo>
                    <a:pt x="2426523" y="408571"/>
                    <a:pt x="2422180" y="412914"/>
                    <a:pt x="2416824" y="412914"/>
                  </a:cubicBezTo>
                  <a:lnTo>
                    <a:pt x="9699" y="412914"/>
                  </a:lnTo>
                  <a:cubicBezTo>
                    <a:pt x="7127" y="412914"/>
                    <a:pt x="4660" y="411892"/>
                    <a:pt x="2841" y="410073"/>
                  </a:cubicBezTo>
                  <a:cubicBezTo>
                    <a:pt x="1022" y="408254"/>
                    <a:pt x="0" y="405787"/>
                    <a:pt x="0" y="403214"/>
                  </a:cubicBezTo>
                  <a:lnTo>
                    <a:pt x="0" y="9699"/>
                  </a:lnTo>
                  <a:cubicBezTo>
                    <a:pt x="0" y="4343"/>
                    <a:pt x="4343" y="0"/>
                    <a:pt x="9699" y="0"/>
                  </a:cubicBezTo>
                  <a:close/>
                </a:path>
              </a:pathLst>
            </a:custGeom>
            <a:solidFill>
              <a:srgbClr val="000000"/>
            </a:solidFill>
            <a:ln cap="sq" w="19050">
              <a:solidFill>
                <a:srgbClr val="c3fc0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5" name="TextBox 9"/>
            <p:cNvSpPr/>
            <p:nvPr/>
          </p:nvSpPr>
          <p:spPr>
            <a:xfrm>
              <a:off x="5742360" y="635760"/>
              <a:ext cx="6385320" cy="93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defTabSz="914400">
                <a:lnSpc>
                  <a:spcPts val="2024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126" name="TextBox 10"/>
          <p:cNvSpPr/>
          <p:nvPr/>
        </p:nvSpPr>
        <p:spPr>
          <a:xfrm>
            <a:off x="6110280" y="738000"/>
            <a:ext cx="6017400" cy="7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06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3050" strike="noStrike" u="none">
                <a:solidFill>
                  <a:srgbClr val="c3fc05"/>
                </a:solidFill>
                <a:uFillTx/>
                <a:latin typeface="Muli Bold"/>
                <a:ea typeface="Muli Bold"/>
              </a:rPr>
              <a:t>Detection: Where is the fire burning right now?</a:t>
            </a:r>
            <a:endParaRPr b="0" lang="es-ES" sz="30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127" name="Group 11"/>
          <p:cNvGrpSpPr/>
          <p:nvPr/>
        </p:nvGrpSpPr>
        <p:grpSpPr>
          <a:xfrm>
            <a:off x="9811080" y="8349840"/>
            <a:ext cx="6485760" cy="1637280"/>
            <a:chOff x="9811080" y="8349840"/>
            <a:chExt cx="6485760" cy="1637280"/>
          </a:xfrm>
        </p:grpSpPr>
        <p:sp>
          <p:nvSpPr>
            <p:cNvPr id="128" name="Freeform 12"/>
            <p:cNvSpPr/>
            <p:nvPr/>
          </p:nvSpPr>
          <p:spPr>
            <a:xfrm>
              <a:off x="9811080" y="8349840"/>
              <a:ext cx="6485760" cy="1637280"/>
            </a:xfrm>
            <a:custGeom>
              <a:avLst/>
              <a:gdLst>
                <a:gd name="textAreaLeft" fmla="*/ 0 w 6485760"/>
                <a:gd name="textAreaRight" fmla="*/ 6486120 w 6485760"/>
                <a:gd name="textAreaTop" fmla="*/ 0 h 1637280"/>
                <a:gd name="textAreaBottom" fmla="*/ 1637640 h 1637280"/>
              </a:gdLst>
              <a:ahLst/>
              <a:rect l="textAreaLeft" t="textAreaTop" r="textAreaRight" b="textAreaBottom"/>
              <a:pathLst>
                <a:path w="2244044" h="566577">
                  <a:moveTo>
                    <a:pt x="9549" y="0"/>
                  </a:moveTo>
                  <a:lnTo>
                    <a:pt x="2234495" y="0"/>
                  </a:lnTo>
                  <a:cubicBezTo>
                    <a:pt x="2237028" y="0"/>
                    <a:pt x="2239457" y="1006"/>
                    <a:pt x="2241247" y="2797"/>
                  </a:cubicBezTo>
                  <a:cubicBezTo>
                    <a:pt x="2243038" y="4588"/>
                    <a:pt x="2244044" y="7016"/>
                    <a:pt x="2244044" y="9549"/>
                  </a:cubicBezTo>
                  <a:lnTo>
                    <a:pt x="2244044" y="557028"/>
                  </a:lnTo>
                  <a:cubicBezTo>
                    <a:pt x="2244044" y="559561"/>
                    <a:pt x="2243038" y="561990"/>
                    <a:pt x="2241247" y="563781"/>
                  </a:cubicBezTo>
                  <a:cubicBezTo>
                    <a:pt x="2239457" y="565571"/>
                    <a:pt x="2237028" y="566577"/>
                    <a:pt x="2234495" y="566577"/>
                  </a:cubicBezTo>
                  <a:lnTo>
                    <a:pt x="9549" y="566577"/>
                  </a:lnTo>
                  <a:cubicBezTo>
                    <a:pt x="7016" y="566577"/>
                    <a:pt x="4588" y="565571"/>
                    <a:pt x="2797" y="563781"/>
                  </a:cubicBezTo>
                  <a:cubicBezTo>
                    <a:pt x="1006" y="561990"/>
                    <a:pt x="0" y="559561"/>
                    <a:pt x="0" y="557028"/>
                  </a:cubicBezTo>
                  <a:lnTo>
                    <a:pt x="0" y="9549"/>
                  </a:lnTo>
                  <a:cubicBezTo>
                    <a:pt x="0" y="7016"/>
                    <a:pt x="1006" y="4588"/>
                    <a:pt x="2797" y="2797"/>
                  </a:cubicBezTo>
                  <a:cubicBezTo>
                    <a:pt x="4588" y="1006"/>
                    <a:pt x="7016" y="0"/>
                    <a:pt x="9549" y="0"/>
                  </a:cubicBezTo>
                  <a:close/>
                </a:path>
              </a:pathLst>
            </a:custGeom>
            <a:solidFill>
              <a:srgbClr val="000000"/>
            </a:solidFill>
            <a:ln cap="sq" w="19050">
              <a:solidFill>
                <a:srgbClr val="c3fc0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9" name="TextBox 13"/>
            <p:cNvSpPr/>
            <p:nvPr/>
          </p:nvSpPr>
          <p:spPr>
            <a:xfrm>
              <a:off x="9811080" y="8487360"/>
              <a:ext cx="6485760" cy="149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defTabSz="914400">
                <a:lnSpc>
                  <a:spcPts val="1840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130" name="TextBox 14"/>
          <p:cNvSpPr/>
          <p:nvPr/>
        </p:nvSpPr>
        <p:spPr>
          <a:xfrm>
            <a:off x="10204200" y="8637840"/>
            <a:ext cx="5930640" cy="11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081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3350" strike="noStrike" u="none">
                <a:solidFill>
                  <a:srgbClr val="c3fc05"/>
                </a:solidFill>
                <a:uFillTx/>
                <a:latin typeface="Muli Bold"/>
                <a:ea typeface="Muli Bold"/>
              </a:rPr>
              <a:t>Visualization: Maps that any firefighter can understand today</a:t>
            </a:r>
            <a:endParaRPr b="0" lang="es-ES" sz="33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131" name="Group 15"/>
          <p:cNvGrpSpPr/>
          <p:nvPr/>
        </p:nvGrpSpPr>
        <p:grpSpPr>
          <a:xfrm>
            <a:off x="1517040" y="8349840"/>
            <a:ext cx="6278400" cy="1464480"/>
            <a:chOff x="1517040" y="8349840"/>
            <a:chExt cx="6278400" cy="1464480"/>
          </a:xfrm>
        </p:grpSpPr>
        <p:sp>
          <p:nvSpPr>
            <p:cNvPr id="132" name="Freeform 16"/>
            <p:cNvSpPr/>
            <p:nvPr/>
          </p:nvSpPr>
          <p:spPr>
            <a:xfrm>
              <a:off x="1517040" y="8349840"/>
              <a:ext cx="6278400" cy="1464480"/>
            </a:xfrm>
            <a:custGeom>
              <a:avLst/>
              <a:gdLst>
                <a:gd name="textAreaLeft" fmla="*/ 0 w 6278400"/>
                <a:gd name="textAreaRight" fmla="*/ 6278760 w 6278400"/>
                <a:gd name="textAreaTop" fmla="*/ 0 h 1464480"/>
                <a:gd name="textAreaBottom" fmla="*/ 1464840 h 1464480"/>
              </a:gdLst>
              <a:ahLst/>
              <a:rect l="textAreaLeft" t="textAreaTop" r="textAreaRight" b="textAreaBottom"/>
              <a:pathLst>
                <a:path w="2244044" h="523547">
                  <a:moveTo>
                    <a:pt x="9864" y="0"/>
                  </a:moveTo>
                  <a:lnTo>
                    <a:pt x="2234180" y="0"/>
                  </a:lnTo>
                  <a:cubicBezTo>
                    <a:pt x="2239628" y="0"/>
                    <a:pt x="2244044" y="4416"/>
                    <a:pt x="2244044" y="9864"/>
                  </a:cubicBezTo>
                  <a:lnTo>
                    <a:pt x="2244044" y="513683"/>
                  </a:lnTo>
                  <a:cubicBezTo>
                    <a:pt x="2244044" y="519131"/>
                    <a:pt x="2239628" y="523547"/>
                    <a:pt x="2234180" y="523547"/>
                  </a:cubicBezTo>
                  <a:lnTo>
                    <a:pt x="9864" y="523547"/>
                  </a:lnTo>
                  <a:cubicBezTo>
                    <a:pt x="4416" y="523547"/>
                    <a:pt x="0" y="519131"/>
                    <a:pt x="0" y="513683"/>
                  </a:cubicBezTo>
                  <a:lnTo>
                    <a:pt x="0" y="9864"/>
                  </a:lnTo>
                  <a:cubicBezTo>
                    <a:pt x="0" y="4416"/>
                    <a:pt x="4416" y="0"/>
                    <a:pt x="9864" y="0"/>
                  </a:cubicBezTo>
                  <a:close/>
                </a:path>
              </a:pathLst>
            </a:custGeom>
            <a:solidFill>
              <a:srgbClr val="000000"/>
            </a:solidFill>
            <a:ln cap="sq" w="19050">
              <a:solidFill>
                <a:srgbClr val="c3fc0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33" name="TextBox 17"/>
            <p:cNvSpPr/>
            <p:nvPr/>
          </p:nvSpPr>
          <p:spPr>
            <a:xfrm>
              <a:off x="1517040" y="8483040"/>
              <a:ext cx="6278400" cy="1331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defTabSz="914400">
                <a:lnSpc>
                  <a:spcPts val="174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134" name="TextBox 18"/>
          <p:cNvSpPr/>
          <p:nvPr/>
        </p:nvSpPr>
        <p:spPr>
          <a:xfrm>
            <a:off x="1897200" y="8726400"/>
            <a:ext cx="5898240" cy="13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18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3459" strike="noStrike" u="none">
                <a:solidFill>
                  <a:srgbClr val="c3fc05"/>
                </a:solidFill>
                <a:uFillTx/>
                <a:latin typeface="Muli Bold"/>
                <a:ea typeface="Muli Bold"/>
              </a:rPr>
              <a:t>Prediction: Where it will move TOMORROW.</a:t>
            </a:r>
            <a:endParaRPr b="0" lang="es-ES" sz="3459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ts val="3180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224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Freeform 2"/>
          <p:cNvSpPr/>
          <p:nvPr/>
        </p:nvSpPr>
        <p:spPr>
          <a:xfrm>
            <a:off x="-1192320" y="-125280"/>
            <a:ext cx="5944320" cy="1242360"/>
          </a:xfrm>
          <a:custGeom>
            <a:avLst/>
            <a:gdLst>
              <a:gd name="textAreaLeft" fmla="*/ 0 w 5944320"/>
              <a:gd name="textAreaRight" fmla="*/ 5944680 w 5944320"/>
              <a:gd name="textAreaTop" fmla="*/ 0 h 1242360"/>
              <a:gd name="textAreaBottom" fmla="*/ 1242720 h 1242360"/>
            </a:gdLst>
            <a:ahLst/>
            <a:rect l="textAreaLeft" t="textAreaTop" r="textAreaRight" b="textAreaBottom"/>
            <a:pathLst>
              <a:path w="5944640" h="1242609">
                <a:moveTo>
                  <a:pt x="0" y="0"/>
                </a:moveTo>
                <a:lnTo>
                  <a:pt x="5944640" y="0"/>
                </a:lnTo>
                <a:lnTo>
                  <a:pt x="5944640" y="1242609"/>
                </a:lnTo>
                <a:lnTo>
                  <a:pt x="0" y="124260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Freeform 3"/>
          <p:cNvSpPr/>
          <p:nvPr/>
        </p:nvSpPr>
        <p:spPr>
          <a:xfrm flipH="1">
            <a:off x="13535640" y="-125280"/>
            <a:ext cx="5944320" cy="1242360"/>
          </a:xfrm>
          <a:custGeom>
            <a:avLst/>
            <a:gdLst>
              <a:gd name="textAreaLeft" fmla="*/ 360 w 5944320"/>
              <a:gd name="textAreaRight" fmla="*/ 5945040 w 5944320"/>
              <a:gd name="textAreaTop" fmla="*/ 0 h 1242360"/>
              <a:gd name="textAreaBottom" fmla="*/ 1242720 h 1242360"/>
            </a:gdLst>
            <a:ahLst/>
            <a:rect l="textAreaLeft" t="textAreaTop" r="textAreaRight" b="textAreaBottom"/>
            <a:pathLst>
              <a:path w="5944640" h="1242609">
                <a:moveTo>
                  <a:pt x="5944640" y="0"/>
                </a:moveTo>
                <a:lnTo>
                  <a:pt x="0" y="0"/>
                </a:lnTo>
                <a:lnTo>
                  <a:pt x="0" y="1242609"/>
                </a:lnTo>
                <a:lnTo>
                  <a:pt x="5944640" y="1242609"/>
                </a:lnTo>
                <a:lnTo>
                  <a:pt x="594464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Freeform 4"/>
          <p:cNvSpPr/>
          <p:nvPr/>
        </p:nvSpPr>
        <p:spPr>
          <a:xfrm>
            <a:off x="-349560" y="7151040"/>
            <a:ext cx="9492840" cy="3927240"/>
          </a:xfrm>
          <a:custGeom>
            <a:avLst/>
            <a:gdLst>
              <a:gd name="textAreaLeft" fmla="*/ 0 w 9492840"/>
              <a:gd name="textAreaRight" fmla="*/ 9493200 w 9492840"/>
              <a:gd name="textAreaTop" fmla="*/ 0 h 3927240"/>
              <a:gd name="textAreaBottom" fmla="*/ 3927600 h 3927240"/>
            </a:gdLst>
            <a:ahLst/>
            <a:rect l="textAreaLeft" t="textAreaTop" r="textAreaRight" b="textAreaBottom"/>
            <a:pathLst>
              <a:path w="9493331" h="3927512">
                <a:moveTo>
                  <a:pt x="0" y="0"/>
                </a:moveTo>
                <a:lnTo>
                  <a:pt x="9493332" y="0"/>
                </a:lnTo>
                <a:lnTo>
                  <a:pt x="9493332" y="3927513"/>
                </a:lnTo>
                <a:lnTo>
                  <a:pt x="0" y="392751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Freeform 5"/>
          <p:cNvSpPr/>
          <p:nvPr/>
        </p:nvSpPr>
        <p:spPr>
          <a:xfrm flipH="1">
            <a:off x="9143280" y="7151040"/>
            <a:ext cx="9492840" cy="3927240"/>
          </a:xfrm>
          <a:custGeom>
            <a:avLst/>
            <a:gdLst>
              <a:gd name="textAreaLeft" fmla="*/ -360 w 9492840"/>
              <a:gd name="textAreaRight" fmla="*/ 9492840 w 9492840"/>
              <a:gd name="textAreaTop" fmla="*/ 0 h 3927240"/>
              <a:gd name="textAreaBottom" fmla="*/ 3927600 h 3927240"/>
            </a:gdLst>
            <a:ahLst/>
            <a:rect l="textAreaLeft" t="textAreaTop" r="textAreaRight" b="textAreaBottom"/>
            <a:pathLst>
              <a:path w="9493331" h="3927512">
                <a:moveTo>
                  <a:pt x="9493331" y="0"/>
                </a:moveTo>
                <a:lnTo>
                  <a:pt x="0" y="0"/>
                </a:lnTo>
                <a:lnTo>
                  <a:pt x="0" y="3927513"/>
                </a:lnTo>
                <a:lnTo>
                  <a:pt x="9493331" y="3927513"/>
                </a:lnTo>
                <a:lnTo>
                  <a:pt x="9493331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39" name="Group 6"/>
          <p:cNvGrpSpPr/>
          <p:nvPr/>
        </p:nvGrpSpPr>
        <p:grpSpPr>
          <a:xfrm>
            <a:off x="2401920" y="3925080"/>
            <a:ext cx="4143960" cy="3672720"/>
            <a:chOff x="2401920" y="3925080"/>
            <a:chExt cx="4143960" cy="3672720"/>
          </a:xfrm>
        </p:grpSpPr>
        <p:sp>
          <p:nvSpPr>
            <p:cNvPr id="140" name="Freeform 7"/>
            <p:cNvSpPr/>
            <p:nvPr/>
          </p:nvSpPr>
          <p:spPr>
            <a:xfrm>
              <a:off x="2401920" y="3925080"/>
              <a:ext cx="4143960" cy="3672720"/>
            </a:xfrm>
            <a:custGeom>
              <a:avLst/>
              <a:gdLst>
                <a:gd name="textAreaLeft" fmla="*/ 0 w 4143960"/>
                <a:gd name="textAreaRight" fmla="*/ 4144320 w 4143960"/>
                <a:gd name="textAreaTop" fmla="*/ 0 h 3672720"/>
                <a:gd name="textAreaBottom" fmla="*/ 3673080 h 3672720"/>
              </a:gdLst>
              <a:ahLst/>
              <a:rect l="textAreaLeft" t="textAreaTop" r="textAreaRight" b="textAreaBottom"/>
              <a:pathLst>
                <a:path w="917099" h="812800">
                  <a:moveTo>
                    <a:pt x="0" y="0"/>
                  </a:moveTo>
                  <a:lnTo>
                    <a:pt x="917099" y="0"/>
                  </a:lnTo>
                  <a:lnTo>
                    <a:pt x="917099" y="812800"/>
                  </a:lnTo>
                  <a:lnTo>
                    <a:pt x="0" y="812800"/>
                  </a:lnTo>
                  <a:close/>
                </a:path>
              </a:pathLst>
            </a:custGeom>
            <a:blipFill rotWithShape="0">
              <a:blip r:embed="rId9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41" name="Group 8"/>
          <p:cNvGrpSpPr/>
          <p:nvPr/>
        </p:nvGrpSpPr>
        <p:grpSpPr>
          <a:xfrm>
            <a:off x="2401920" y="8109000"/>
            <a:ext cx="4143960" cy="1053720"/>
            <a:chOff x="2401920" y="8109000"/>
            <a:chExt cx="4143960" cy="1053720"/>
          </a:xfrm>
        </p:grpSpPr>
        <p:sp>
          <p:nvSpPr>
            <p:cNvPr id="142" name="Freeform 9"/>
            <p:cNvSpPr/>
            <p:nvPr/>
          </p:nvSpPr>
          <p:spPr>
            <a:xfrm>
              <a:off x="2401920" y="8109000"/>
              <a:ext cx="4143960" cy="1053720"/>
            </a:xfrm>
            <a:custGeom>
              <a:avLst/>
              <a:gdLst>
                <a:gd name="textAreaLeft" fmla="*/ 0 w 4143960"/>
                <a:gd name="textAreaRight" fmla="*/ 4144320 w 4143960"/>
                <a:gd name="textAreaTop" fmla="*/ 0 h 1053720"/>
                <a:gd name="textAreaBottom" fmla="*/ 1054080 h 1053720"/>
              </a:gdLst>
              <a:ahLst/>
              <a:rect l="textAreaLeft" t="textAreaTop" r="textAreaRight" b="textAreaBottom"/>
              <a:pathLst>
                <a:path w="1091528" h="277640">
                  <a:moveTo>
                    <a:pt x="14944" y="0"/>
                  </a:moveTo>
                  <a:lnTo>
                    <a:pt x="1076583" y="0"/>
                  </a:lnTo>
                  <a:cubicBezTo>
                    <a:pt x="1084837" y="0"/>
                    <a:pt x="1091528" y="6691"/>
                    <a:pt x="1091528" y="14944"/>
                  </a:cubicBezTo>
                  <a:lnTo>
                    <a:pt x="1091528" y="262695"/>
                  </a:lnTo>
                  <a:cubicBezTo>
                    <a:pt x="1091528" y="266659"/>
                    <a:pt x="1089953" y="270460"/>
                    <a:pt x="1087151" y="273263"/>
                  </a:cubicBezTo>
                  <a:cubicBezTo>
                    <a:pt x="1084348" y="276065"/>
                    <a:pt x="1080547" y="277640"/>
                    <a:pt x="1076583" y="277640"/>
                  </a:cubicBezTo>
                  <a:lnTo>
                    <a:pt x="14944" y="277640"/>
                  </a:lnTo>
                  <a:cubicBezTo>
                    <a:pt x="6691" y="277640"/>
                    <a:pt x="0" y="270949"/>
                    <a:pt x="0" y="262695"/>
                  </a:cubicBezTo>
                  <a:lnTo>
                    <a:pt x="0" y="14944"/>
                  </a:lnTo>
                  <a:cubicBezTo>
                    <a:pt x="0" y="6691"/>
                    <a:pt x="6691" y="0"/>
                    <a:pt x="14944" y="0"/>
                  </a:cubicBezTo>
                  <a:close/>
                </a:path>
              </a:pathLst>
            </a:custGeom>
            <a:solidFill>
              <a:srgbClr val="031409"/>
            </a:solidFill>
            <a:ln cap="sq" w="19050">
              <a:solidFill>
                <a:srgbClr val="c3fc0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43" name="TextBox 10"/>
            <p:cNvSpPr/>
            <p:nvPr/>
          </p:nvSpPr>
          <p:spPr>
            <a:xfrm>
              <a:off x="2401920" y="8289720"/>
              <a:ext cx="4143960" cy="87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840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grpSp>
        <p:nvGrpSpPr>
          <p:cNvPr id="144" name="Group 11"/>
          <p:cNvGrpSpPr/>
          <p:nvPr/>
        </p:nvGrpSpPr>
        <p:grpSpPr>
          <a:xfrm>
            <a:off x="11848320" y="3782520"/>
            <a:ext cx="4143960" cy="3842640"/>
            <a:chOff x="11848320" y="3782520"/>
            <a:chExt cx="4143960" cy="3842640"/>
          </a:xfrm>
        </p:grpSpPr>
        <p:sp>
          <p:nvSpPr>
            <p:cNvPr id="145" name="Freeform 12"/>
            <p:cNvSpPr/>
            <p:nvPr/>
          </p:nvSpPr>
          <p:spPr>
            <a:xfrm>
              <a:off x="11848320" y="3782520"/>
              <a:ext cx="4143960" cy="3842640"/>
            </a:xfrm>
            <a:custGeom>
              <a:avLst/>
              <a:gdLst>
                <a:gd name="textAreaLeft" fmla="*/ 0 w 4143960"/>
                <a:gd name="textAreaRight" fmla="*/ 4144320 w 4143960"/>
                <a:gd name="textAreaTop" fmla="*/ 0 h 3842640"/>
                <a:gd name="textAreaBottom" fmla="*/ 3843000 h 3842640"/>
              </a:gdLst>
              <a:ahLst/>
              <a:rect l="textAreaLeft" t="textAreaTop" r="textAreaRight" b="textAreaBottom"/>
              <a:pathLst>
                <a:path w="917099" h="850381">
                  <a:moveTo>
                    <a:pt x="0" y="0"/>
                  </a:moveTo>
                  <a:lnTo>
                    <a:pt x="917099" y="0"/>
                  </a:lnTo>
                  <a:lnTo>
                    <a:pt x="917099" y="850381"/>
                  </a:lnTo>
                  <a:lnTo>
                    <a:pt x="0" y="850381"/>
                  </a:lnTo>
                  <a:close/>
                </a:path>
              </a:pathLst>
            </a:custGeom>
            <a:blipFill rotWithShape="0">
              <a:blip r:embed="rId10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46" name="Group 13"/>
          <p:cNvGrpSpPr/>
          <p:nvPr/>
        </p:nvGrpSpPr>
        <p:grpSpPr>
          <a:xfrm>
            <a:off x="7073280" y="8087400"/>
            <a:ext cx="4143960" cy="1053720"/>
            <a:chOff x="7073280" y="8087400"/>
            <a:chExt cx="4143960" cy="1053720"/>
          </a:xfrm>
        </p:grpSpPr>
        <p:sp>
          <p:nvSpPr>
            <p:cNvPr id="147" name="Freeform 14"/>
            <p:cNvSpPr/>
            <p:nvPr/>
          </p:nvSpPr>
          <p:spPr>
            <a:xfrm>
              <a:off x="7073280" y="8087400"/>
              <a:ext cx="4143960" cy="1053720"/>
            </a:xfrm>
            <a:custGeom>
              <a:avLst/>
              <a:gdLst>
                <a:gd name="textAreaLeft" fmla="*/ 0 w 4143960"/>
                <a:gd name="textAreaRight" fmla="*/ 4144320 w 4143960"/>
                <a:gd name="textAreaTop" fmla="*/ 0 h 1053720"/>
                <a:gd name="textAreaBottom" fmla="*/ 1054080 h 1053720"/>
              </a:gdLst>
              <a:ahLst/>
              <a:rect l="textAreaLeft" t="textAreaTop" r="textAreaRight" b="textAreaBottom"/>
              <a:pathLst>
                <a:path w="1091528" h="277640">
                  <a:moveTo>
                    <a:pt x="14944" y="0"/>
                  </a:moveTo>
                  <a:lnTo>
                    <a:pt x="1076583" y="0"/>
                  </a:lnTo>
                  <a:cubicBezTo>
                    <a:pt x="1084837" y="0"/>
                    <a:pt x="1091528" y="6691"/>
                    <a:pt x="1091528" y="14944"/>
                  </a:cubicBezTo>
                  <a:lnTo>
                    <a:pt x="1091528" y="262695"/>
                  </a:lnTo>
                  <a:cubicBezTo>
                    <a:pt x="1091528" y="266659"/>
                    <a:pt x="1089953" y="270460"/>
                    <a:pt x="1087151" y="273263"/>
                  </a:cubicBezTo>
                  <a:cubicBezTo>
                    <a:pt x="1084348" y="276065"/>
                    <a:pt x="1080547" y="277640"/>
                    <a:pt x="1076583" y="277640"/>
                  </a:cubicBezTo>
                  <a:lnTo>
                    <a:pt x="14944" y="277640"/>
                  </a:lnTo>
                  <a:cubicBezTo>
                    <a:pt x="6691" y="277640"/>
                    <a:pt x="0" y="270949"/>
                    <a:pt x="0" y="262695"/>
                  </a:cubicBezTo>
                  <a:lnTo>
                    <a:pt x="0" y="14944"/>
                  </a:lnTo>
                  <a:cubicBezTo>
                    <a:pt x="0" y="6691"/>
                    <a:pt x="6691" y="0"/>
                    <a:pt x="14944" y="0"/>
                  </a:cubicBezTo>
                  <a:close/>
                </a:path>
              </a:pathLst>
            </a:custGeom>
            <a:solidFill>
              <a:srgbClr val="031409"/>
            </a:solidFill>
            <a:ln cap="sq" w="19050">
              <a:solidFill>
                <a:srgbClr val="c3fc0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48" name="TextBox 15"/>
            <p:cNvSpPr/>
            <p:nvPr/>
          </p:nvSpPr>
          <p:spPr>
            <a:xfrm>
              <a:off x="7073280" y="8268120"/>
              <a:ext cx="4143960" cy="87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840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grpSp>
        <p:nvGrpSpPr>
          <p:cNvPr id="149" name="Group 16"/>
          <p:cNvGrpSpPr/>
          <p:nvPr/>
        </p:nvGrpSpPr>
        <p:grpSpPr>
          <a:xfrm>
            <a:off x="7122960" y="3925080"/>
            <a:ext cx="4143960" cy="3672720"/>
            <a:chOff x="7122960" y="3925080"/>
            <a:chExt cx="4143960" cy="3672720"/>
          </a:xfrm>
        </p:grpSpPr>
        <p:sp>
          <p:nvSpPr>
            <p:cNvPr id="150" name="Freeform 17"/>
            <p:cNvSpPr/>
            <p:nvPr/>
          </p:nvSpPr>
          <p:spPr>
            <a:xfrm>
              <a:off x="7122960" y="3925080"/>
              <a:ext cx="4143960" cy="3672720"/>
            </a:xfrm>
            <a:custGeom>
              <a:avLst/>
              <a:gdLst>
                <a:gd name="textAreaLeft" fmla="*/ 0 w 4143960"/>
                <a:gd name="textAreaRight" fmla="*/ 4144320 w 4143960"/>
                <a:gd name="textAreaTop" fmla="*/ 0 h 3672720"/>
                <a:gd name="textAreaBottom" fmla="*/ 3673080 h 3672720"/>
              </a:gdLst>
              <a:ahLst/>
              <a:rect l="textAreaLeft" t="textAreaTop" r="textAreaRight" b="textAreaBottom"/>
              <a:pathLst>
                <a:path w="917099" h="812800">
                  <a:moveTo>
                    <a:pt x="0" y="0"/>
                  </a:moveTo>
                  <a:lnTo>
                    <a:pt x="917099" y="0"/>
                  </a:lnTo>
                  <a:lnTo>
                    <a:pt x="917099" y="812800"/>
                  </a:lnTo>
                  <a:lnTo>
                    <a:pt x="0" y="812800"/>
                  </a:lnTo>
                  <a:close/>
                </a:path>
              </a:pathLst>
            </a:custGeom>
            <a:blipFill rotWithShape="0">
              <a:blip r:embed="rId1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51" name="Group 18"/>
          <p:cNvGrpSpPr/>
          <p:nvPr/>
        </p:nvGrpSpPr>
        <p:grpSpPr>
          <a:xfrm>
            <a:off x="11741760" y="8060400"/>
            <a:ext cx="4143960" cy="1053720"/>
            <a:chOff x="11741760" y="8060400"/>
            <a:chExt cx="4143960" cy="1053720"/>
          </a:xfrm>
        </p:grpSpPr>
        <p:sp>
          <p:nvSpPr>
            <p:cNvPr id="152" name="Freeform 19"/>
            <p:cNvSpPr/>
            <p:nvPr/>
          </p:nvSpPr>
          <p:spPr>
            <a:xfrm>
              <a:off x="11741760" y="8060400"/>
              <a:ext cx="4143960" cy="1053720"/>
            </a:xfrm>
            <a:custGeom>
              <a:avLst/>
              <a:gdLst>
                <a:gd name="textAreaLeft" fmla="*/ 0 w 4143960"/>
                <a:gd name="textAreaRight" fmla="*/ 4144320 w 4143960"/>
                <a:gd name="textAreaTop" fmla="*/ 0 h 1053720"/>
                <a:gd name="textAreaBottom" fmla="*/ 1054080 h 1053720"/>
              </a:gdLst>
              <a:ahLst/>
              <a:rect l="textAreaLeft" t="textAreaTop" r="textAreaRight" b="textAreaBottom"/>
              <a:pathLst>
                <a:path w="1091528" h="277640">
                  <a:moveTo>
                    <a:pt x="14944" y="0"/>
                  </a:moveTo>
                  <a:lnTo>
                    <a:pt x="1076583" y="0"/>
                  </a:lnTo>
                  <a:cubicBezTo>
                    <a:pt x="1084837" y="0"/>
                    <a:pt x="1091528" y="6691"/>
                    <a:pt x="1091528" y="14944"/>
                  </a:cubicBezTo>
                  <a:lnTo>
                    <a:pt x="1091528" y="262695"/>
                  </a:lnTo>
                  <a:cubicBezTo>
                    <a:pt x="1091528" y="266659"/>
                    <a:pt x="1089953" y="270460"/>
                    <a:pt x="1087151" y="273263"/>
                  </a:cubicBezTo>
                  <a:cubicBezTo>
                    <a:pt x="1084348" y="276065"/>
                    <a:pt x="1080547" y="277640"/>
                    <a:pt x="1076583" y="277640"/>
                  </a:cubicBezTo>
                  <a:lnTo>
                    <a:pt x="14944" y="277640"/>
                  </a:lnTo>
                  <a:cubicBezTo>
                    <a:pt x="6691" y="277640"/>
                    <a:pt x="0" y="270949"/>
                    <a:pt x="0" y="262695"/>
                  </a:cubicBezTo>
                  <a:lnTo>
                    <a:pt x="0" y="14944"/>
                  </a:lnTo>
                  <a:cubicBezTo>
                    <a:pt x="0" y="6691"/>
                    <a:pt x="6691" y="0"/>
                    <a:pt x="14944" y="0"/>
                  </a:cubicBezTo>
                  <a:close/>
                </a:path>
              </a:pathLst>
            </a:custGeom>
            <a:solidFill>
              <a:srgbClr val="031409"/>
            </a:solidFill>
            <a:ln cap="sq" w="19050">
              <a:solidFill>
                <a:srgbClr val="c3fc0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s-E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53" name="TextBox 20"/>
            <p:cNvSpPr/>
            <p:nvPr/>
          </p:nvSpPr>
          <p:spPr>
            <a:xfrm>
              <a:off x="11741760" y="8241120"/>
              <a:ext cx="4143960" cy="87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840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154" name="TextBox 21"/>
          <p:cNvSpPr/>
          <p:nvPr/>
        </p:nvSpPr>
        <p:spPr>
          <a:xfrm>
            <a:off x="5486040" y="1204920"/>
            <a:ext cx="8327160" cy="70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519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6000" strike="noStrike" u="none">
                <a:solidFill>
                  <a:srgbClr val="c3fc05"/>
                </a:solidFill>
                <a:uFillTx/>
                <a:latin typeface="Muli Bold"/>
                <a:ea typeface="Muli Bold"/>
              </a:rPr>
              <a:t>Users and Impact </a:t>
            </a:r>
            <a:endParaRPr b="0" lang="es-ES" sz="6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5" name="TextBox 22"/>
          <p:cNvSpPr/>
          <p:nvPr/>
        </p:nvSpPr>
        <p:spPr>
          <a:xfrm>
            <a:off x="2110680" y="2865960"/>
            <a:ext cx="443520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458"/>
              </a:lnSpc>
            </a:pPr>
            <a:r>
              <a:rPr b="1" i="1" lang="en-US" sz="2000" strike="noStrike" u="none">
                <a:solidFill>
                  <a:srgbClr val="ffffff"/>
                </a:solidFill>
                <a:uFillTx/>
                <a:latin typeface="Muli Bold Italics"/>
                <a:ea typeface="Muli Bold Italics"/>
              </a:rPr>
              <a:t>Fundación para la Conservación del Bosque Chiquitano 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 defTabSz="914400">
              <a:lnSpc>
                <a:spcPts val="2458"/>
              </a:lnSpc>
            </a:pP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6" name="TextBox 23"/>
          <p:cNvSpPr/>
          <p:nvPr/>
        </p:nvSpPr>
        <p:spPr>
          <a:xfrm>
            <a:off x="2451600" y="8436960"/>
            <a:ext cx="4044960" cy="28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214"/>
              </a:lnSpc>
            </a:pPr>
            <a:r>
              <a:rPr b="0" i="1" lang="en-US" sz="1800" strike="noStrike" u="none">
                <a:solidFill>
                  <a:srgbClr val="ffffff"/>
                </a:solidFill>
                <a:uFillTx/>
                <a:latin typeface="Muli Italics"/>
                <a:ea typeface="Muli Italics"/>
              </a:rPr>
              <a:t>https://www.facebook.com/FCBC.org</a:t>
            </a: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7" name="TextBox 24"/>
          <p:cNvSpPr/>
          <p:nvPr/>
        </p:nvSpPr>
        <p:spPr>
          <a:xfrm>
            <a:off x="7073280" y="2865960"/>
            <a:ext cx="3672720" cy="3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458"/>
              </a:lnSpc>
            </a:pPr>
            <a:r>
              <a:rPr b="1" i="1" lang="en-US" sz="2000" strike="noStrike" u="none">
                <a:solidFill>
                  <a:srgbClr val="ffffff"/>
                </a:solidFill>
                <a:uFillTx/>
                <a:latin typeface="Muli Bold Italics"/>
                <a:ea typeface="Muli Bold Italics"/>
              </a:rPr>
              <a:t>Bomberos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8" name="TextBox 25"/>
          <p:cNvSpPr/>
          <p:nvPr/>
        </p:nvSpPr>
        <p:spPr>
          <a:xfrm>
            <a:off x="7122960" y="8436960"/>
            <a:ext cx="4094280" cy="28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214"/>
              </a:lnSpc>
            </a:pPr>
            <a:r>
              <a:rPr b="0" i="1" lang="en-US" sz="1800" strike="noStrike" u="none">
                <a:solidFill>
                  <a:srgbClr val="ffffff"/>
                </a:solidFill>
                <a:uFillTx/>
                <a:latin typeface="Muli Italics"/>
                <a:ea typeface="Muli Italics"/>
              </a:rPr>
              <a:t> </a:t>
            </a:r>
            <a:r>
              <a:rPr b="0" i="1" lang="en-US" sz="1800" strike="noStrike" u="none">
                <a:solidFill>
                  <a:srgbClr val="ffffff"/>
                </a:solidFill>
                <a:uFillTx/>
                <a:latin typeface="Muli Italics"/>
                <a:ea typeface="Muli Italics"/>
              </a:rPr>
              <a:t>Bomberos GEOS-Primera Compañía</a:t>
            </a: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9" name="TextBox 26"/>
          <p:cNvSpPr/>
          <p:nvPr/>
        </p:nvSpPr>
        <p:spPr>
          <a:xfrm>
            <a:off x="12213000" y="2865960"/>
            <a:ext cx="3672720" cy="3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458"/>
              </a:lnSpc>
            </a:pPr>
            <a:r>
              <a:rPr b="1" i="1" lang="en-US" sz="2000" strike="noStrike" u="none">
                <a:solidFill>
                  <a:srgbClr val="ffffff"/>
                </a:solidFill>
                <a:uFillTx/>
                <a:latin typeface="Muli Bold Italics"/>
                <a:ea typeface="Muli Bold Italics"/>
              </a:rPr>
              <a:t>Comunidades</a:t>
            </a:r>
            <a:endParaRPr b="0" lang="es-E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0" name="TextBox 27"/>
          <p:cNvSpPr/>
          <p:nvPr/>
        </p:nvSpPr>
        <p:spPr>
          <a:xfrm>
            <a:off x="11791080" y="8404560"/>
            <a:ext cx="4044960" cy="28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214"/>
              </a:lnSpc>
            </a:pPr>
            <a:r>
              <a:rPr b="0" i="1" lang="en-US" sz="1800" strike="noStrike" u="none">
                <a:solidFill>
                  <a:srgbClr val="ffffff"/>
                </a:solidFill>
                <a:uFillTx/>
                <a:latin typeface="Muli Italics"/>
                <a:ea typeface="Muli Italics"/>
              </a:rPr>
              <a:t>Prevención para comunidades</a:t>
            </a: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TextBox 3"/>
          <p:cNvSpPr/>
          <p:nvPr/>
        </p:nvSpPr>
        <p:spPr>
          <a:xfrm>
            <a:off x="2961000" y="3384720"/>
            <a:ext cx="12365640" cy="327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2881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4000" strike="noStrike" u="none">
                <a:solidFill>
                  <a:srgbClr val="ffffff"/>
                </a:solidFill>
                <a:uFillTx/>
                <a:latin typeface="Muli Bold"/>
                <a:ea typeface="Muli Bold"/>
              </a:rPr>
              <a:t>Thank you for your attention</a:t>
            </a:r>
            <a:endParaRPr b="0" lang="es-ES" sz="1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AutoShape 4"/>
          <p:cNvSpPr/>
          <p:nvPr/>
        </p:nvSpPr>
        <p:spPr>
          <a:xfrm>
            <a:off x="1330200" y="8487720"/>
            <a:ext cx="15627240" cy="360"/>
          </a:xfrm>
          <a:prstGeom prst="line">
            <a:avLst/>
          </a:prstGeom>
          <a:ln w="19050">
            <a:solidFill>
              <a:srgbClr val="c3fc0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Freeform 5"/>
          <p:cNvSpPr/>
          <p:nvPr/>
        </p:nvSpPr>
        <p:spPr>
          <a:xfrm>
            <a:off x="-1192320" y="-125280"/>
            <a:ext cx="5944320" cy="1242360"/>
          </a:xfrm>
          <a:custGeom>
            <a:avLst/>
            <a:gdLst>
              <a:gd name="textAreaLeft" fmla="*/ 0 w 5944320"/>
              <a:gd name="textAreaRight" fmla="*/ 5944680 w 5944320"/>
              <a:gd name="textAreaTop" fmla="*/ 0 h 1242360"/>
              <a:gd name="textAreaBottom" fmla="*/ 1242720 h 1242360"/>
            </a:gdLst>
            <a:ahLst/>
            <a:rect l="textAreaLeft" t="textAreaTop" r="textAreaRight" b="textAreaBottom"/>
            <a:pathLst>
              <a:path w="5944640" h="1242609">
                <a:moveTo>
                  <a:pt x="0" y="0"/>
                </a:moveTo>
                <a:lnTo>
                  <a:pt x="5944640" y="0"/>
                </a:lnTo>
                <a:lnTo>
                  <a:pt x="5944640" y="1242609"/>
                </a:lnTo>
                <a:lnTo>
                  <a:pt x="0" y="124260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5" name="Freeform 6"/>
          <p:cNvSpPr/>
          <p:nvPr/>
        </p:nvSpPr>
        <p:spPr>
          <a:xfrm flipH="1">
            <a:off x="13535640" y="-125280"/>
            <a:ext cx="5944320" cy="1242360"/>
          </a:xfrm>
          <a:custGeom>
            <a:avLst/>
            <a:gdLst>
              <a:gd name="textAreaLeft" fmla="*/ 360 w 5944320"/>
              <a:gd name="textAreaRight" fmla="*/ 5945040 w 5944320"/>
              <a:gd name="textAreaTop" fmla="*/ 0 h 1242360"/>
              <a:gd name="textAreaBottom" fmla="*/ 1242720 h 1242360"/>
            </a:gdLst>
            <a:ahLst/>
            <a:rect l="textAreaLeft" t="textAreaTop" r="textAreaRight" b="textAreaBottom"/>
            <a:pathLst>
              <a:path w="5944640" h="1242609">
                <a:moveTo>
                  <a:pt x="5944640" y="0"/>
                </a:moveTo>
                <a:lnTo>
                  <a:pt x="0" y="0"/>
                </a:lnTo>
                <a:lnTo>
                  <a:pt x="0" y="1242609"/>
                </a:lnTo>
                <a:lnTo>
                  <a:pt x="5944640" y="1242609"/>
                </a:lnTo>
                <a:lnTo>
                  <a:pt x="594464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LibreOffice/24.8.1.2$Linux_X86_64 LibreOffice_project/480$Build-2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DAG03sMLNGk</dc:identifier>
  <dc:language>es-ES</dc:language>
  <cp:lastModifiedBy/>
  <dcterms:modified xsi:type="dcterms:W3CDTF">2025-10-05T11:58:21Z</dcterms:modified>
  <cp:revision>6</cp:revision>
  <dc:subject/>
  <dc:title>Green and Yellow Neon Modern Simple Leaves Illustrative The Nature Forest Ecosystems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